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 id="2147483804" r:id="rId3"/>
  </p:sldMasterIdLst>
  <p:notesMasterIdLst>
    <p:notesMasterId r:id="rId11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Lst>
  <p:sldSz cx="9144000" cy="5143500" type="screen16x9"/>
  <p:notesSz cx="6858000" cy="9144000"/>
  <p:embeddedFontLst>
    <p:embeddedFont>
      <p:font typeface="Inconsolata" panose="020B0604020202020204" charset="0"/>
      <p:regular r:id="rId113"/>
      <p:bold r:id="rId114"/>
    </p:embeddedFont>
    <p:embeddedFont>
      <p:font typeface="Inconsolata Regular" panose="020B0604020202020204" charset="0"/>
      <p:regular r:id="rId115"/>
      <p:bold r:id="rId116"/>
    </p:embeddedFont>
    <p:embeddedFont>
      <p:font typeface="Roboto" panose="020B0604020202020204" charset="0"/>
      <p:regular r:id="rId117"/>
      <p:bold r:id="rId118"/>
      <p:italic r:id="rId119"/>
      <p:boldItalic r:id="rId120"/>
    </p:embeddedFont>
    <p:embeddedFont>
      <p:font typeface="Roboto Light" panose="020B0604020202020204" charset="0"/>
      <p:regular r:id="rId121"/>
      <p:bold r:id="rId122"/>
      <p:italic r:id="rId123"/>
      <p:boldItalic r:id="rId124"/>
    </p:embeddedFont>
    <p:embeddedFont>
      <p:font typeface="Roboto Medium" panose="020B0604020202020204" charset="0"/>
      <p:regular r:id="rId125"/>
      <p:bold r:id="rId126"/>
      <p:italic r:id="rId127"/>
      <p:boldItalic r:id="rId128"/>
    </p:embeddedFont>
    <p:embeddedFont>
      <p:font typeface="Roboto Thin" panose="020B0604020202020204" charset="0"/>
      <p:regular r:id="rId129"/>
      <p:bold r:id="rId130"/>
      <p:italic r:id="rId131"/>
      <p:boldItalic r:id="rId1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DA2BD-5189-4690-A5F0-C0AF353CD466}">
  <a:tblStyle styleId="{1C8DA2BD-5189-4690-A5F0-C0AF353CD4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guide orient="horz" pos="108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8.fntdata"/><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8.fntdata"/><Relationship Id="rId125"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20.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notesMaster" Target="notesMasters/notesMaster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ourworldindata.org/grapher/users-by-social-media-platfor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github.com/EnableSecurity/wafw00f"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6" name="Google Shape;3046;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84257fb304_0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84257fb304_0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737fb6bdca_0_1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737fb6bdca_0_1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4"/>
        <p:cNvGrpSpPr/>
        <p:nvPr/>
      </p:nvGrpSpPr>
      <p:grpSpPr>
        <a:xfrm>
          <a:off x="0" y="0"/>
          <a:ext cx="0" cy="0"/>
          <a:chOff x="0" y="0"/>
          <a:chExt cx="0" cy="0"/>
        </a:xfrm>
      </p:grpSpPr>
      <p:sp>
        <p:nvSpPr>
          <p:cNvPr id="4465" name="Google Shape;4465;g74a9fb5420_2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6" name="Google Shape;4466;g74a9fb5420_2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5"/>
        <p:cNvGrpSpPr/>
        <p:nvPr/>
      </p:nvGrpSpPr>
      <p:grpSpPr>
        <a:xfrm>
          <a:off x="0" y="0"/>
          <a:ext cx="0" cy="0"/>
          <a:chOff x="0" y="0"/>
          <a:chExt cx="0" cy="0"/>
        </a:xfrm>
      </p:grpSpPr>
      <p:sp>
        <p:nvSpPr>
          <p:cNvPr id="4476" name="Google Shape;4476;g737fb6bdca_0_1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7" name="Google Shape;4477;g737fb6bdca_0_1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shutterstock_435603700</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5"/>
        <p:cNvGrpSpPr/>
        <p:nvPr/>
      </p:nvGrpSpPr>
      <p:grpSpPr>
        <a:xfrm>
          <a:off x="0" y="0"/>
          <a:ext cx="0" cy="0"/>
          <a:chOff x="0" y="0"/>
          <a:chExt cx="0" cy="0"/>
        </a:xfrm>
      </p:grpSpPr>
      <p:sp>
        <p:nvSpPr>
          <p:cNvPr id="4486" name="Google Shape;4486;g751e7f6b9b_3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7" name="Google Shape;4487;g751e7f6b9b_3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shutterstock_95615701</a:t>
            </a:r>
            <a:endParaRPr>
              <a:solidFill>
                <a:schemeClr val="dk1"/>
              </a:solidFill>
            </a:endParaRPr>
          </a:p>
          <a:p>
            <a:pPr marL="0" lvl="0" indent="0" algn="l" rtl="0">
              <a:spcBef>
                <a:spcPts val="0"/>
              </a:spcBef>
              <a:spcAft>
                <a:spcPts val="0"/>
              </a:spcAft>
              <a:buNone/>
            </a:pPr>
            <a:endParaRPr sz="900" i="1">
              <a:solidFill>
                <a:schemeClr val="dk1"/>
              </a:solidFill>
              <a:latin typeface="Roboto"/>
              <a:ea typeface="Roboto"/>
              <a:cs typeface="Roboto"/>
              <a:sym typeface="Roboto"/>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3"/>
        <p:cNvGrpSpPr/>
        <p:nvPr/>
      </p:nvGrpSpPr>
      <p:grpSpPr>
        <a:xfrm>
          <a:off x="0" y="0"/>
          <a:ext cx="0" cy="0"/>
          <a:chOff x="0" y="0"/>
          <a:chExt cx="0" cy="0"/>
        </a:xfrm>
      </p:grpSpPr>
      <p:sp>
        <p:nvSpPr>
          <p:cNvPr id="4504" name="Google Shape;4504;g737fb6bdca_0_1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5" name="Google Shape;4505;g737fb6bdca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9"/>
        <p:cNvGrpSpPr/>
        <p:nvPr/>
      </p:nvGrpSpPr>
      <p:grpSpPr>
        <a:xfrm>
          <a:off x="0" y="0"/>
          <a:ext cx="0" cy="0"/>
          <a:chOff x="0" y="0"/>
          <a:chExt cx="0" cy="0"/>
        </a:xfrm>
      </p:grpSpPr>
      <p:sp>
        <p:nvSpPr>
          <p:cNvPr id="4510" name="Google Shape;4510;g74a9fb5420_2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1" name="Google Shape;4511;g74a9fb5420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5"/>
        <p:cNvGrpSpPr/>
        <p:nvPr/>
      </p:nvGrpSpPr>
      <p:grpSpPr>
        <a:xfrm>
          <a:off x="0" y="0"/>
          <a:ext cx="0" cy="0"/>
          <a:chOff x="0" y="0"/>
          <a:chExt cx="0" cy="0"/>
        </a:xfrm>
      </p:grpSpPr>
      <p:sp>
        <p:nvSpPr>
          <p:cNvPr id="4526" name="Google Shape;4526;g737fb6bdca_0_19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7" name="Google Shape;4527;g737fb6bdca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1"/>
        <p:cNvGrpSpPr/>
        <p:nvPr/>
      </p:nvGrpSpPr>
      <p:grpSpPr>
        <a:xfrm>
          <a:off x="0" y="0"/>
          <a:ext cx="0" cy="0"/>
          <a:chOff x="0" y="0"/>
          <a:chExt cx="0" cy="0"/>
        </a:xfrm>
      </p:grpSpPr>
      <p:sp>
        <p:nvSpPr>
          <p:cNvPr id="4532" name="Google Shape;4532;g737fb6bdca_0_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3" name="Google Shape;4533;g737fb6bdc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6"/>
        <p:cNvGrpSpPr/>
        <p:nvPr/>
      </p:nvGrpSpPr>
      <p:grpSpPr>
        <a:xfrm>
          <a:off x="0" y="0"/>
          <a:ext cx="0" cy="0"/>
          <a:chOff x="0" y="0"/>
          <a:chExt cx="0" cy="0"/>
        </a:xfrm>
      </p:grpSpPr>
      <p:sp>
        <p:nvSpPr>
          <p:cNvPr id="4537" name="Google Shape;4537;g74d04d141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8" name="Google Shape;4538;g74d04d141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5"/>
        <p:cNvGrpSpPr/>
        <p:nvPr/>
      </p:nvGrpSpPr>
      <p:grpSpPr>
        <a:xfrm>
          <a:off x="0" y="0"/>
          <a:ext cx="0" cy="0"/>
          <a:chOff x="0" y="0"/>
          <a:chExt cx="0" cy="0"/>
        </a:xfrm>
      </p:grpSpPr>
      <p:sp>
        <p:nvSpPr>
          <p:cNvPr id="3186" name="Google Shape;3186;g84257fb304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7" name="Google Shape;3187;g84257fb304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2"/>
        <p:cNvGrpSpPr/>
        <p:nvPr/>
      </p:nvGrpSpPr>
      <p:grpSpPr>
        <a:xfrm>
          <a:off x="0" y="0"/>
          <a:ext cx="0" cy="0"/>
          <a:chOff x="0" y="0"/>
          <a:chExt cx="0" cy="0"/>
        </a:xfrm>
      </p:grpSpPr>
      <p:sp>
        <p:nvSpPr>
          <p:cNvPr id="3223" name="Google Shape;3223;g84257fb304_0_1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4" name="Google Shape;3224;g84257fb304_0_1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9"/>
        <p:cNvGrpSpPr/>
        <p:nvPr/>
      </p:nvGrpSpPr>
      <p:grpSpPr>
        <a:xfrm>
          <a:off x="0" y="0"/>
          <a:ext cx="0" cy="0"/>
          <a:chOff x="0" y="0"/>
          <a:chExt cx="0" cy="0"/>
        </a:xfrm>
      </p:grpSpPr>
      <p:sp>
        <p:nvSpPr>
          <p:cNvPr id="3260" name="Google Shape;3260;g84257fb304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1" name="Google Shape;3261;g84257fb304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737fb6bdca_0_10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8" name="Google Shape;3298;g737fb6bdca_0_1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shutterstock_17129131</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84257fb304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84257fb304_0_1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6"/>
        <p:cNvGrpSpPr/>
        <p:nvPr/>
      </p:nvGrpSpPr>
      <p:grpSpPr>
        <a:xfrm>
          <a:off x="0" y="0"/>
          <a:ext cx="0" cy="0"/>
          <a:chOff x="0" y="0"/>
          <a:chExt cx="0" cy="0"/>
        </a:xfrm>
      </p:grpSpPr>
      <p:sp>
        <p:nvSpPr>
          <p:cNvPr id="3327" name="Google Shape;3327;g737fb6bdca_0_1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8" name="Google Shape;3328;g737fb6bdca_0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73a97f792b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73a97f792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9"/>
        <p:cNvGrpSpPr/>
        <p:nvPr/>
      </p:nvGrpSpPr>
      <p:grpSpPr>
        <a:xfrm>
          <a:off x="0" y="0"/>
          <a:ext cx="0" cy="0"/>
          <a:chOff x="0" y="0"/>
          <a:chExt cx="0" cy="0"/>
        </a:xfrm>
      </p:grpSpPr>
      <p:sp>
        <p:nvSpPr>
          <p:cNvPr id="3340" name="Google Shape;3340;g84257fb304_0_1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1" name="Google Shape;3341;g84257fb304_0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73a97f792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73a97f792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shutterstock_1341289658</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g737fb6bdca_0_1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3" name="Google Shape;3053;g737fb6bdca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8"/>
        <p:cNvGrpSpPr/>
        <p:nvPr/>
      </p:nvGrpSpPr>
      <p:grpSpPr>
        <a:xfrm>
          <a:off x="0" y="0"/>
          <a:ext cx="0" cy="0"/>
          <a:chOff x="0" y="0"/>
          <a:chExt cx="0" cy="0"/>
        </a:xfrm>
      </p:grpSpPr>
      <p:sp>
        <p:nvSpPr>
          <p:cNvPr id="3359" name="Google Shape;3359;g84257fb304_0_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0" name="Google Shape;3360;g84257fb304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AdobeStock_193515362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84257fb304_0_1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84257fb304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shutterstock_1646473054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g84257fb304_0_1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84257fb304_0_1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73a97f792b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73a97f792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shutterstock_499702849</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1"/>
        <p:cNvGrpSpPr/>
        <p:nvPr/>
      </p:nvGrpSpPr>
      <p:grpSpPr>
        <a:xfrm>
          <a:off x="0" y="0"/>
          <a:ext cx="0" cy="0"/>
          <a:chOff x="0" y="0"/>
          <a:chExt cx="0" cy="0"/>
        </a:xfrm>
      </p:grpSpPr>
      <p:sp>
        <p:nvSpPr>
          <p:cNvPr id="3402" name="Google Shape;3402;g73b64eedd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3" name="Google Shape;3403;g73b64eedd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7"/>
        <p:cNvGrpSpPr/>
        <p:nvPr/>
      </p:nvGrpSpPr>
      <p:grpSpPr>
        <a:xfrm>
          <a:off x="0" y="0"/>
          <a:ext cx="0" cy="0"/>
          <a:chOff x="0" y="0"/>
          <a:chExt cx="0" cy="0"/>
        </a:xfrm>
      </p:grpSpPr>
      <p:sp>
        <p:nvSpPr>
          <p:cNvPr id="3418" name="Google Shape;3418;g7ff121939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9" name="Google Shape;3419;g7ff121939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7ff121939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7ff121939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0"/>
        <p:cNvGrpSpPr/>
        <p:nvPr/>
      </p:nvGrpSpPr>
      <p:grpSpPr>
        <a:xfrm>
          <a:off x="0" y="0"/>
          <a:ext cx="0" cy="0"/>
          <a:chOff x="0" y="0"/>
          <a:chExt cx="0" cy="0"/>
        </a:xfrm>
      </p:grpSpPr>
      <p:sp>
        <p:nvSpPr>
          <p:cNvPr id="3451" name="Google Shape;3451;g7ff121939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2" name="Google Shape;3452;g7ff121939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73b64eedd4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73b64eedd4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7ff121939b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7ff121939b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2"/>
        <p:cNvGrpSpPr/>
        <p:nvPr/>
      </p:nvGrpSpPr>
      <p:grpSpPr>
        <a:xfrm>
          <a:off x="0" y="0"/>
          <a:ext cx="0" cy="0"/>
          <a:chOff x="0" y="0"/>
          <a:chExt cx="0" cy="0"/>
        </a:xfrm>
      </p:grpSpPr>
      <p:sp>
        <p:nvSpPr>
          <p:cNvPr id="3063" name="Google Shape;3063;g8002df4eff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4" name="Google Shape;3064;g8002df4eff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shutterstock_220231387</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7ff121939b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7ff121939b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7ff121939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7ff121939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74a9fb5420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74a9fb5420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1"/>
        <p:cNvGrpSpPr/>
        <p:nvPr/>
      </p:nvGrpSpPr>
      <p:grpSpPr>
        <a:xfrm>
          <a:off x="0" y="0"/>
          <a:ext cx="0" cy="0"/>
          <a:chOff x="0" y="0"/>
          <a:chExt cx="0" cy="0"/>
        </a:xfrm>
      </p:grpSpPr>
      <p:sp>
        <p:nvSpPr>
          <p:cNvPr id="3502" name="Google Shape;3502;g737fb6bdca_0_1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3" name="Google Shape;3503;g737fb6bdca_0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7"/>
        <p:cNvGrpSpPr/>
        <p:nvPr/>
      </p:nvGrpSpPr>
      <p:grpSpPr>
        <a:xfrm>
          <a:off x="0" y="0"/>
          <a:ext cx="0" cy="0"/>
          <a:chOff x="0" y="0"/>
          <a:chExt cx="0" cy="0"/>
        </a:xfrm>
      </p:grpSpPr>
      <p:sp>
        <p:nvSpPr>
          <p:cNvPr id="3508" name="Google Shape;3508;g73b64eedd4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9" name="Google Shape;3509;g73b64eedd4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6"/>
        <p:cNvGrpSpPr/>
        <p:nvPr/>
      </p:nvGrpSpPr>
      <p:grpSpPr>
        <a:xfrm>
          <a:off x="0" y="0"/>
          <a:ext cx="0" cy="0"/>
          <a:chOff x="0" y="0"/>
          <a:chExt cx="0" cy="0"/>
        </a:xfrm>
      </p:grpSpPr>
      <p:sp>
        <p:nvSpPr>
          <p:cNvPr id="3517" name="Google Shape;3517;g73b64eedd4_2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8" name="Google Shape;3518;g73b64eedd4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737fb6bdca_0_1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6" name="Google Shape;3526;g737fb6bdca_0_1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6"/>
        <p:cNvGrpSpPr/>
        <p:nvPr/>
      </p:nvGrpSpPr>
      <p:grpSpPr>
        <a:xfrm>
          <a:off x="0" y="0"/>
          <a:ext cx="0" cy="0"/>
          <a:chOff x="0" y="0"/>
          <a:chExt cx="0" cy="0"/>
        </a:xfrm>
      </p:grpSpPr>
      <p:sp>
        <p:nvSpPr>
          <p:cNvPr id="3537" name="Google Shape;3537;g751e7f6b9b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8" name="Google Shape;3538;g751e7f6b9b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4"/>
        <p:cNvGrpSpPr/>
        <p:nvPr/>
      </p:nvGrpSpPr>
      <p:grpSpPr>
        <a:xfrm>
          <a:off x="0" y="0"/>
          <a:ext cx="0" cy="0"/>
          <a:chOff x="0" y="0"/>
          <a:chExt cx="0" cy="0"/>
        </a:xfrm>
      </p:grpSpPr>
      <p:sp>
        <p:nvSpPr>
          <p:cNvPr id="3565" name="Google Shape;3565;g751e7f6b9b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6" name="Google Shape;3566;g751e7f6b9b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2"/>
        <p:cNvGrpSpPr/>
        <p:nvPr/>
      </p:nvGrpSpPr>
      <p:grpSpPr>
        <a:xfrm>
          <a:off x="0" y="0"/>
          <a:ext cx="0" cy="0"/>
          <a:chOff x="0" y="0"/>
          <a:chExt cx="0" cy="0"/>
        </a:xfrm>
      </p:grpSpPr>
      <p:sp>
        <p:nvSpPr>
          <p:cNvPr id="3593" name="Google Shape;3593;g751e7f6b9b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4" name="Google Shape;3594;g751e7f6b9b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7ff121939b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7ff121939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751e7f6b9b_3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751e7f6b9b_3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8"/>
        <p:cNvGrpSpPr/>
        <p:nvPr/>
      </p:nvGrpSpPr>
      <p:grpSpPr>
        <a:xfrm>
          <a:off x="0" y="0"/>
          <a:ext cx="0" cy="0"/>
          <a:chOff x="0" y="0"/>
          <a:chExt cx="0" cy="0"/>
        </a:xfrm>
      </p:grpSpPr>
      <p:sp>
        <p:nvSpPr>
          <p:cNvPr id="3649" name="Google Shape;3649;g751e7f6b9b_3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0" name="Google Shape;3650;g751e7f6b9b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6"/>
        <p:cNvGrpSpPr/>
        <p:nvPr/>
      </p:nvGrpSpPr>
      <p:grpSpPr>
        <a:xfrm>
          <a:off x="0" y="0"/>
          <a:ext cx="0" cy="0"/>
          <a:chOff x="0" y="0"/>
          <a:chExt cx="0" cy="0"/>
        </a:xfrm>
      </p:grpSpPr>
      <p:sp>
        <p:nvSpPr>
          <p:cNvPr id="3677" name="Google Shape;3677;g737fb6bdca_0_1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8" name="Google Shape;3678;g737fb6bdca_0_1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9"/>
        <p:cNvGrpSpPr/>
        <p:nvPr/>
      </p:nvGrpSpPr>
      <p:grpSpPr>
        <a:xfrm>
          <a:off x="0" y="0"/>
          <a:ext cx="0" cy="0"/>
          <a:chOff x="0" y="0"/>
          <a:chExt cx="0" cy="0"/>
        </a:xfrm>
      </p:grpSpPr>
      <p:sp>
        <p:nvSpPr>
          <p:cNvPr id="3690" name="Google Shape;3690;g737fb6bdca_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1" name="Google Shape;3691;g737fb6bdca_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2"/>
        <p:cNvGrpSpPr/>
        <p:nvPr/>
      </p:nvGrpSpPr>
      <p:grpSpPr>
        <a:xfrm>
          <a:off x="0" y="0"/>
          <a:ext cx="0" cy="0"/>
          <a:chOff x="0" y="0"/>
          <a:chExt cx="0" cy="0"/>
        </a:xfrm>
      </p:grpSpPr>
      <p:sp>
        <p:nvSpPr>
          <p:cNvPr id="3703" name="Google Shape;3703;g737fb6bdca_0_1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4" name="Google Shape;3704;g737fb6bdca_0_1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0"/>
        <p:cNvGrpSpPr/>
        <p:nvPr/>
      </p:nvGrpSpPr>
      <p:grpSpPr>
        <a:xfrm>
          <a:off x="0" y="0"/>
          <a:ext cx="0" cy="0"/>
          <a:chOff x="0" y="0"/>
          <a:chExt cx="0" cy="0"/>
        </a:xfrm>
      </p:grpSpPr>
      <p:sp>
        <p:nvSpPr>
          <p:cNvPr id="3711" name="Google Shape;3711;g737fb6bdca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2" name="Google Shape;3712;g737fb6bdca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8"/>
        <p:cNvGrpSpPr/>
        <p:nvPr/>
      </p:nvGrpSpPr>
      <p:grpSpPr>
        <a:xfrm>
          <a:off x="0" y="0"/>
          <a:ext cx="0" cy="0"/>
          <a:chOff x="0" y="0"/>
          <a:chExt cx="0" cy="0"/>
        </a:xfrm>
      </p:grpSpPr>
      <p:sp>
        <p:nvSpPr>
          <p:cNvPr id="3719" name="Google Shape;3719;g74a9fb542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0" name="Google Shape;3720;g74a9fb542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737fb6bdca_0_1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737fb6bdca_0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3"/>
        <p:cNvGrpSpPr/>
        <p:nvPr/>
      </p:nvGrpSpPr>
      <p:grpSpPr>
        <a:xfrm>
          <a:off x="0" y="0"/>
          <a:ext cx="0" cy="0"/>
          <a:chOff x="0" y="0"/>
          <a:chExt cx="0" cy="0"/>
        </a:xfrm>
      </p:grpSpPr>
      <p:sp>
        <p:nvSpPr>
          <p:cNvPr id="3734" name="Google Shape;3734;g737fb6bdca_0_1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5" name="Google Shape;3735;g737fb6bdca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8"/>
        <p:cNvGrpSpPr/>
        <p:nvPr/>
      </p:nvGrpSpPr>
      <p:grpSpPr>
        <a:xfrm>
          <a:off x="0" y="0"/>
          <a:ext cx="0" cy="0"/>
          <a:chOff x="0" y="0"/>
          <a:chExt cx="0" cy="0"/>
        </a:xfrm>
      </p:grpSpPr>
      <p:sp>
        <p:nvSpPr>
          <p:cNvPr id="3739" name="Google Shape;3739;g737fb6bdca_0_1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0" name="Google Shape;3740;g737fb6bdca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7"/>
        <p:cNvGrpSpPr/>
        <p:nvPr/>
      </p:nvGrpSpPr>
      <p:grpSpPr>
        <a:xfrm>
          <a:off x="0" y="0"/>
          <a:ext cx="0" cy="0"/>
          <a:chOff x="0" y="0"/>
          <a:chExt cx="0" cy="0"/>
        </a:xfrm>
      </p:grpSpPr>
      <p:sp>
        <p:nvSpPr>
          <p:cNvPr id="3078" name="Google Shape;3078;g84257fb3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9" name="Google Shape;3079;g84257fb3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4"/>
        <p:cNvGrpSpPr/>
        <p:nvPr/>
      </p:nvGrpSpPr>
      <p:grpSpPr>
        <a:xfrm>
          <a:off x="0" y="0"/>
          <a:ext cx="0" cy="0"/>
          <a:chOff x="0" y="0"/>
          <a:chExt cx="0" cy="0"/>
        </a:xfrm>
      </p:grpSpPr>
      <p:sp>
        <p:nvSpPr>
          <p:cNvPr id="3745" name="Google Shape;3745;g73b64eedd4_6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6" name="Google Shape;3746;g73b64eedd4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b="1" i="1">
                <a:latin typeface="Roboto"/>
                <a:ea typeface="Roboto"/>
                <a:cs typeface="Roboto"/>
                <a:sym typeface="Roboto"/>
              </a:rPr>
              <a:t>Image source: shutterstock_1373567648</a:t>
            </a:r>
            <a:endParaRPr sz="900" i="1">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4"/>
        <p:cNvGrpSpPr/>
        <p:nvPr/>
      </p:nvGrpSpPr>
      <p:grpSpPr>
        <a:xfrm>
          <a:off x="0" y="0"/>
          <a:ext cx="0" cy="0"/>
          <a:chOff x="0" y="0"/>
          <a:chExt cx="0" cy="0"/>
        </a:xfrm>
      </p:grpSpPr>
      <p:sp>
        <p:nvSpPr>
          <p:cNvPr id="3755" name="Google Shape;3755;g74a9fb5420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6" name="Google Shape;3756;g74a9fb542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1"/>
        <p:cNvGrpSpPr/>
        <p:nvPr/>
      </p:nvGrpSpPr>
      <p:grpSpPr>
        <a:xfrm>
          <a:off x="0" y="0"/>
          <a:ext cx="0" cy="0"/>
          <a:chOff x="0" y="0"/>
          <a:chExt cx="0" cy="0"/>
        </a:xfrm>
      </p:grpSpPr>
      <p:sp>
        <p:nvSpPr>
          <p:cNvPr id="3782" name="Google Shape;3782;g737fb6bdca_0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3" name="Google Shape;3783;g737fb6bdca_0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1"/>
        <p:cNvGrpSpPr/>
        <p:nvPr/>
      </p:nvGrpSpPr>
      <p:grpSpPr>
        <a:xfrm>
          <a:off x="0" y="0"/>
          <a:ext cx="0" cy="0"/>
          <a:chOff x="0" y="0"/>
          <a:chExt cx="0" cy="0"/>
        </a:xfrm>
      </p:grpSpPr>
      <p:sp>
        <p:nvSpPr>
          <p:cNvPr id="3802" name="Google Shape;3802;g73b64eedd4_6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3" name="Google Shape;3803;g73b64eedd4_6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5"/>
        <p:cNvGrpSpPr/>
        <p:nvPr/>
      </p:nvGrpSpPr>
      <p:grpSpPr>
        <a:xfrm>
          <a:off x="0" y="0"/>
          <a:ext cx="0" cy="0"/>
          <a:chOff x="0" y="0"/>
          <a:chExt cx="0" cy="0"/>
        </a:xfrm>
      </p:grpSpPr>
      <p:sp>
        <p:nvSpPr>
          <p:cNvPr id="3826" name="Google Shape;3826;g74d04d05da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7" name="Google Shape;3827;g74d04d05da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shutterstock_1335132566</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5"/>
        <p:cNvGrpSpPr/>
        <p:nvPr/>
      </p:nvGrpSpPr>
      <p:grpSpPr>
        <a:xfrm>
          <a:off x="0" y="0"/>
          <a:ext cx="0" cy="0"/>
          <a:chOff x="0" y="0"/>
          <a:chExt cx="0" cy="0"/>
        </a:xfrm>
      </p:grpSpPr>
      <p:sp>
        <p:nvSpPr>
          <p:cNvPr id="3836" name="Google Shape;3836;g74d04d05da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7" name="Google Shape;3837;g74d04d05d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t>Image source: Shutterstock_1520238332, shutterstock_1030846396, shutterstock_63149626</a:t>
            </a:r>
            <a:endParaRPr sz="900" i="1"/>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7"/>
        <p:cNvGrpSpPr/>
        <p:nvPr/>
      </p:nvGrpSpPr>
      <p:grpSpPr>
        <a:xfrm>
          <a:off x="0" y="0"/>
          <a:ext cx="0" cy="0"/>
          <a:chOff x="0" y="0"/>
          <a:chExt cx="0" cy="0"/>
        </a:xfrm>
      </p:grpSpPr>
      <p:sp>
        <p:nvSpPr>
          <p:cNvPr id="3848" name="Google Shape;3848;g74d04d05da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9" name="Google Shape;3849;g74d04d05da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t>Image source: shutterstock_1519115729</a:t>
            </a:r>
            <a:endParaRPr sz="900" i="1"/>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7"/>
        <p:cNvGrpSpPr/>
        <p:nvPr/>
      </p:nvGrpSpPr>
      <p:grpSpPr>
        <a:xfrm>
          <a:off x="0" y="0"/>
          <a:ext cx="0" cy="0"/>
          <a:chOff x="0" y="0"/>
          <a:chExt cx="0" cy="0"/>
        </a:xfrm>
      </p:grpSpPr>
      <p:sp>
        <p:nvSpPr>
          <p:cNvPr id="3858" name="Google Shape;3858;g74d04d05da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9" name="Google Shape;3859;g74d04d05da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74d04d05da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74d04d05da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rPr>
              <a:t>Image source: Shutterstock_1192368955</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7"/>
        <p:cNvGrpSpPr/>
        <p:nvPr/>
      </p:nvGrpSpPr>
      <p:grpSpPr>
        <a:xfrm>
          <a:off x="0" y="0"/>
          <a:ext cx="0" cy="0"/>
          <a:chOff x="0" y="0"/>
          <a:chExt cx="0" cy="0"/>
        </a:xfrm>
      </p:grpSpPr>
      <p:sp>
        <p:nvSpPr>
          <p:cNvPr id="3878" name="Google Shape;3878;g737fb6bdca_0_1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9" name="Google Shape;3879;g737fb6bdca_0_1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84257fb304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84257fb30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1"/>
        <p:cNvGrpSpPr/>
        <p:nvPr/>
      </p:nvGrpSpPr>
      <p:grpSpPr>
        <a:xfrm>
          <a:off x="0" y="0"/>
          <a:ext cx="0" cy="0"/>
          <a:chOff x="0" y="0"/>
          <a:chExt cx="0" cy="0"/>
        </a:xfrm>
      </p:grpSpPr>
      <p:sp>
        <p:nvSpPr>
          <p:cNvPr id="3892" name="Google Shape;3892;g737fb6bdca_0_15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3" name="Google Shape;3893;g737fb6bdca_0_1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7"/>
        <p:cNvGrpSpPr/>
        <p:nvPr/>
      </p:nvGrpSpPr>
      <p:grpSpPr>
        <a:xfrm>
          <a:off x="0" y="0"/>
          <a:ext cx="0" cy="0"/>
          <a:chOff x="0" y="0"/>
          <a:chExt cx="0" cy="0"/>
        </a:xfrm>
      </p:grpSpPr>
      <p:sp>
        <p:nvSpPr>
          <p:cNvPr id="3918" name="Google Shape;3918;g751e7f6b9b_3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9" name="Google Shape;3919;g751e7f6b9b_3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4"/>
        <p:cNvGrpSpPr/>
        <p:nvPr/>
      </p:nvGrpSpPr>
      <p:grpSpPr>
        <a:xfrm>
          <a:off x="0" y="0"/>
          <a:ext cx="0" cy="0"/>
          <a:chOff x="0" y="0"/>
          <a:chExt cx="0" cy="0"/>
        </a:xfrm>
      </p:grpSpPr>
      <p:sp>
        <p:nvSpPr>
          <p:cNvPr id="3935" name="Google Shape;3935;g751e7f6b9b_3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6" name="Google Shape;3936;g751e7f6b9b_3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8"/>
        <p:cNvGrpSpPr/>
        <p:nvPr/>
      </p:nvGrpSpPr>
      <p:grpSpPr>
        <a:xfrm>
          <a:off x="0" y="0"/>
          <a:ext cx="0" cy="0"/>
          <a:chOff x="0" y="0"/>
          <a:chExt cx="0" cy="0"/>
        </a:xfrm>
      </p:grpSpPr>
      <p:sp>
        <p:nvSpPr>
          <p:cNvPr id="3949" name="Google Shape;3949;g737fb6bdca_0_1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0" name="Google Shape;3950;g737fb6bdca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5"/>
        <p:cNvGrpSpPr/>
        <p:nvPr/>
      </p:nvGrpSpPr>
      <p:grpSpPr>
        <a:xfrm>
          <a:off x="0" y="0"/>
          <a:ext cx="0" cy="0"/>
          <a:chOff x="0" y="0"/>
          <a:chExt cx="0" cy="0"/>
        </a:xfrm>
      </p:grpSpPr>
      <p:sp>
        <p:nvSpPr>
          <p:cNvPr id="3956" name="Google Shape;3956;g737fb6bdca_0_15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7" name="Google Shape;3957;g737fb6bdca_0_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0"/>
        <p:cNvGrpSpPr/>
        <p:nvPr/>
      </p:nvGrpSpPr>
      <p:grpSpPr>
        <a:xfrm>
          <a:off x="0" y="0"/>
          <a:ext cx="0" cy="0"/>
          <a:chOff x="0" y="0"/>
          <a:chExt cx="0" cy="0"/>
        </a:xfrm>
      </p:grpSpPr>
      <p:sp>
        <p:nvSpPr>
          <p:cNvPr id="3961" name="Google Shape;3961;g73a97f792b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2" name="Google Shape;3962;g73a97f792b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6"/>
        <p:cNvGrpSpPr/>
        <p:nvPr/>
      </p:nvGrpSpPr>
      <p:grpSpPr>
        <a:xfrm>
          <a:off x="0" y="0"/>
          <a:ext cx="0" cy="0"/>
          <a:chOff x="0" y="0"/>
          <a:chExt cx="0" cy="0"/>
        </a:xfrm>
      </p:grpSpPr>
      <p:sp>
        <p:nvSpPr>
          <p:cNvPr id="3967" name="Google Shape;3967;g737fb6bdca_0_1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8" name="Google Shape;3968;g737fb6bdca_0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751e7f6b9b_3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751e7f6b9b_3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9"/>
        <p:cNvGrpSpPr/>
        <p:nvPr/>
      </p:nvGrpSpPr>
      <p:grpSpPr>
        <a:xfrm>
          <a:off x="0" y="0"/>
          <a:ext cx="0" cy="0"/>
          <a:chOff x="0" y="0"/>
          <a:chExt cx="0" cy="0"/>
        </a:xfrm>
      </p:grpSpPr>
      <p:sp>
        <p:nvSpPr>
          <p:cNvPr id="4010" name="Google Shape;4010;g7ff121939b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1" name="Google Shape;4011;g7ff121939b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shutterstock__1160579752</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g737fb6bdca_0_1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0" name="Google Shape;4020;g737fb6bdca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https://ourworldindata.org/grapher/users-by-social-media-platform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84257fb304_0_1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84257fb304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shutterstock_1703573218</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8"/>
        <p:cNvGrpSpPr/>
        <p:nvPr/>
      </p:nvGrpSpPr>
      <p:grpSpPr>
        <a:xfrm>
          <a:off x="0" y="0"/>
          <a:ext cx="0" cy="0"/>
          <a:chOff x="0" y="0"/>
          <a:chExt cx="0" cy="0"/>
        </a:xfrm>
      </p:grpSpPr>
      <p:sp>
        <p:nvSpPr>
          <p:cNvPr id="4029" name="Google Shape;4029;g751e7f6b9b_3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0" name="Google Shape;4030;g751e7f6b9b_3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shutterstock_648976426</a:t>
            </a:r>
            <a:endParaRPr sz="900" i="1">
              <a:latin typeface="Roboto"/>
              <a:ea typeface="Roboto"/>
              <a:cs typeface="Roboto"/>
              <a:sym typeface="Robot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3"/>
        <p:cNvGrpSpPr/>
        <p:nvPr/>
      </p:nvGrpSpPr>
      <p:grpSpPr>
        <a:xfrm>
          <a:off x="0" y="0"/>
          <a:ext cx="0" cy="0"/>
          <a:chOff x="0" y="0"/>
          <a:chExt cx="0" cy="0"/>
        </a:xfrm>
      </p:grpSpPr>
      <p:sp>
        <p:nvSpPr>
          <p:cNvPr id="4044" name="Google Shape;4044;g737fb6bdca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5" name="Google Shape;4045;g737fb6bdca_0_1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9"/>
        <p:cNvGrpSpPr/>
        <p:nvPr/>
      </p:nvGrpSpPr>
      <p:grpSpPr>
        <a:xfrm>
          <a:off x="0" y="0"/>
          <a:ext cx="0" cy="0"/>
          <a:chOff x="0" y="0"/>
          <a:chExt cx="0" cy="0"/>
        </a:xfrm>
      </p:grpSpPr>
      <p:sp>
        <p:nvSpPr>
          <p:cNvPr id="4060" name="Google Shape;4060;g751e7f6b9b_3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1" name="Google Shape;4061;g751e7f6b9b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6"/>
        <p:cNvGrpSpPr/>
        <p:nvPr/>
      </p:nvGrpSpPr>
      <p:grpSpPr>
        <a:xfrm>
          <a:off x="0" y="0"/>
          <a:ext cx="0" cy="0"/>
          <a:chOff x="0" y="0"/>
          <a:chExt cx="0" cy="0"/>
        </a:xfrm>
      </p:grpSpPr>
      <p:sp>
        <p:nvSpPr>
          <p:cNvPr id="4067" name="Google Shape;4067;g73b64eedd4_7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8" name="Google Shape;4068;g73b64eedd4_7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shutterstock__710214691</a:t>
            </a:r>
            <a:endParaRPr sz="900" i="1">
              <a:solidFill>
                <a:schemeClr val="dk1"/>
              </a:solidFill>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5"/>
        <p:cNvGrpSpPr/>
        <p:nvPr/>
      </p:nvGrpSpPr>
      <p:grpSpPr>
        <a:xfrm>
          <a:off x="0" y="0"/>
          <a:ext cx="0" cy="0"/>
          <a:chOff x="0" y="0"/>
          <a:chExt cx="0" cy="0"/>
        </a:xfrm>
      </p:grpSpPr>
      <p:sp>
        <p:nvSpPr>
          <p:cNvPr id="4076" name="Google Shape;4076;g751e7f6b9b_3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7" name="Google Shape;4077;g751e7f6b9b_3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737fb6bdca_0_16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737fb6bdca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Image source: shutterstock__715962319</a:t>
            </a:r>
            <a:endParaRPr sz="900" i="1">
              <a:latin typeface="Roboto"/>
              <a:ea typeface="Roboto"/>
              <a:cs typeface="Roboto"/>
              <a:sym typeface="Robot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1"/>
        <p:cNvGrpSpPr/>
        <p:nvPr/>
      </p:nvGrpSpPr>
      <p:grpSpPr>
        <a:xfrm>
          <a:off x="0" y="0"/>
          <a:ext cx="0" cy="0"/>
          <a:chOff x="0" y="0"/>
          <a:chExt cx="0" cy="0"/>
        </a:xfrm>
      </p:grpSpPr>
      <p:sp>
        <p:nvSpPr>
          <p:cNvPr id="4112" name="Google Shape;4112;g74a9fb5420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3" name="Google Shape;4113;g74a9fb5420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2"/>
        <p:cNvGrpSpPr/>
        <p:nvPr/>
      </p:nvGrpSpPr>
      <p:grpSpPr>
        <a:xfrm>
          <a:off x="0" y="0"/>
          <a:ext cx="0" cy="0"/>
          <a:chOff x="0" y="0"/>
          <a:chExt cx="0" cy="0"/>
        </a:xfrm>
      </p:grpSpPr>
      <p:sp>
        <p:nvSpPr>
          <p:cNvPr id="4133" name="Google Shape;4133;g73b64eedd4_7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4" name="Google Shape;4134;g73b64eedd4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Image source: shutterstock_534512839</a:t>
            </a:r>
            <a:endParaRPr sz="900" i="1">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1"/>
        <p:cNvGrpSpPr/>
        <p:nvPr/>
      </p:nvGrpSpPr>
      <p:grpSpPr>
        <a:xfrm>
          <a:off x="0" y="0"/>
          <a:ext cx="0" cy="0"/>
          <a:chOff x="0" y="0"/>
          <a:chExt cx="0" cy="0"/>
        </a:xfrm>
      </p:grpSpPr>
      <p:sp>
        <p:nvSpPr>
          <p:cNvPr id="4142" name="Google Shape;4142;g737fb6bdca_0_1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3" name="Google Shape;4143;g737fb6bdca_0_1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Image source: shutterstock_1127740046, shutterstock_395437312, shutterstock_1080156761</a:t>
            </a:r>
            <a:endParaRPr sz="900" i="1">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8"/>
        <p:cNvGrpSpPr/>
        <p:nvPr/>
      </p:nvGrpSpPr>
      <p:grpSpPr>
        <a:xfrm>
          <a:off x="0" y="0"/>
          <a:ext cx="0" cy="0"/>
          <a:chOff x="0" y="0"/>
          <a:chExt cx="0" cy="0"/>
        </a:xfrm>
      </p:grpSpPr>
      <p:sp>
        <p:nvSpPr>
          <p:cNvPr id="4159" name="Google Shape;4159;g737fb6bdca_0_1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0" name="Google Shape;4160;g737fb6bdca_0_1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84257fb304_0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4" name="Google Shape;3104;g84257fb304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shutterstock_1049969735</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4"/>
        <p:cNvGrpSpPr/>
        <p:nvPr/>
      </p:nvGrpSpPr>
      <p:grpSpPr>
        <a:xfrm>
          <a:off x="0" y="0"/>
          <a:ext cx="0" cy="0"/>
          <a:chOff x="0" y="0"/>
          <a:chExt cx="0" cy="0"/>
        </a:xfrm>
      </p:grpSpPr>
      <p:sp>
        <p:nvSpPr>
          <p:cNvPr id="4165" name="Google Shape;4165;g73b64eedd4_7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6" name="Google Shape;4166;g73b64eedd4_7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latin typeface="Roboto"/>
                <a:ea typeface="Roboto"/>
                <a:cs typeface="Roboto"/>
                <a:sym typeface="Roboto"/>
              </a:rPr>
              <a:t>Image source: shutterstock_1661956288</a:t>
            </a:r>
            <a:endParaRPr sz="900" i="1">
              <a:latin typeface="Roboto"/>
              <a:ea typeface="Roboto"/>
              <a:cs typeface="Roboto"/>
              <a:sym typeface="Roboto"/>
            </a:endParaRPr>
          </a:p>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g751e7f6b9b_3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8" name="Google Shape;4198;g751e7f6b9b_3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4"/>
        <p:cNvGrpSpPr/>
        <p:nvPr/>
      </p:nvGrpSpPr>
      <p:grpSpPr>
        <a:xfrm>
          <a:off x="0" y="0"/>
          <a:ext cx="0" cy="0"/>
          <a:chOff x="0" y="0"/>
          <a:chExt cx="0" cy="0"/>
        </a:xfrm>
      </p:grpSpPr>
      <p:sp>
        <p:nvSpPr>
          <p:cNvPr id="4205" name="Google Shape;4205;g751e7f6b9b_3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6" name="Google Shape;4206;g751e7f6b9b_3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1"/>
        <p:cNvGrpSpPr/>
        <p:nvPr/>
      </p:nvGrpSpPr>
      <p:grpSpPr>
        <a:xfrm>
          <a:off x="0" y="0"/>
          <a:ext cx="0" cy="0"/>
          <a:chOff x="0" y="0"/>
          <a:chExt cx="0" cy="0"/>
        </a:xfrm>
      </p:grpSpPr>
      <p:sp>
        <p:nvSpPr>
          <p:cNvPr id="4212" name="Google Shape;4212;g74a9fb5420_2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3" name="Google Shape;4213;g74a9fb5420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shutterstock_1135646558</a:t>
            </a:r>
            <a:endParaRPr sz="900" i="1">
              <a:latin typeface="Roboto"/>
              <a:ea typeface="Roboto"/>
              <a:cs typeface="Roboto"/>
              <a:sym typeface="Robo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5"/>
        <p:cNvGrpSpPr/>
        <p:nvPr/>
      </p:nvGrpSpPr>
      <p:grpSpPr>
        <a:xfrm>
          <a:off x="0" y="0"/>
          <a:ext cx="0" cy="0"/>
          <a:chOff x="0" y="0"/>
          <a:chExt cx="0" cy="0"/>
        </a:xfrm>
      </p:grpSpPr>
      <p:sp>
        <p:nvSpPr>
          <p:cNvPr id="4226" name="Google Shape;4226;g74a9fb5420_2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7" name="Google Shape;4227;g74a9fb5420_2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1"/>
        <p:cNvGrpSpPr/>
        <p:nvPr/>
      </p:nvGrpSpPr>
      <p:grpSpPr>
        <a:xfrm>
          <a:off x="0" y="0"/>
          <a:ext cx="0" cy="0"/>
          <a:chOff x="0" y="0"/>
          <a:chExt cx="0" cy="0"/>
        </a:xfrm>
      </p:grpSpPr>
      <p:sp>
        <p:nvSpPr>
          <p:cNvPr id="4252" name="Google Shape;4252;g751e7f6b9b_3_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3" name="Google Shape;4253;g751e7f6b9b_3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https://github.com/EnableSecurity/wafw00f</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9"/>
        <p:cNvGrpSpPr/>
        <p:nvPr/>
      </p:nvGrpSpPr>
      <p:grpSpPr>
        <a:xfrm>
          <a:off x="0" y="0"/>
          <a:ext cx="0" cy="0"/>
          <a:chOff x="0" y="0"/>
          <a:chExt cx="0" cy="0"/>
        </a:xfrm>
      </p:grpSpPr>
      <p:sp>
        <p:nvSpPr>
          <p:cNvPr id="4260" name="Google Shape;4260;g751e7f6b9b_3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1" name="Google Shape;4261;g751e7f6b9b_3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9"/>
        <p:cNvGrpSpPr/>
        <p:nvPr/>
      </p:nvGrpSpPr>
      <p:grpSpPr>
        <a:xfrm>
          <a:off x="0" y="0"/>
          <a:ext cx="0" cy="0"/>
          <a:chOff x="0" y="0"/>
          <a:chExt cx="0" cy="0"/>
        </a:xfrm>
      </p:grpSpPr>
      <p:sp>
        <p:nvSpPr>
          <p:cNvPr id="4280" name="Google Shape;4280;g74774a897c_1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1" name="Google Shape;4281;g74774a897c_1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shutterstock_1681512961</a:t>
            </a:r>
            <a:endParaRPr sz="9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7"/>
        <p:cNvGrpSpPr/>
        <p:nvPr/>
      </p:nvGrpSpPr>
      <p:grpSpPr>
        <a:xfrm>
          <a:off x="0" y="0"/>
          <a:ext cx="0" cy="0"/>
          <a:chOff x="0" y="0"/>
          <a:chExt cx="0" cy="0"/>
        </a:xfrm>
      </p:grpSpPr>
      <p:sp>
        <p:nvSpPr>
          <p:cNvPr id="4298" name="Google Shape;4298;g737fb6bdca_0_17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9" name="Google Shape;4299;g737fb6bdca_0_17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3"/>
        <p:cNvGrpSpPr/>
        <p:nvPr/>
      </p:nvGrpSpPr>
      <p:grpSpPr>
        <a:xfrm>
          <a:off x="0" y="0"/>
          <a:ext cx="0" cy="0"/>
          <a:chOff x="0" y="0"/>
          <a:chExt cx="0" cy="0"/>
        </a:xfrm>
      </p:grpSpPr>
      <p:sp>
        <p:nvSpPr>
          <p:cNvPr id="4304" name="Google Shape;4304;g737fb6bdca_0_17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5" name="Google Shape;4305;g737fb6bdca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1"/>
        <p:cNvGrpSpPr/>
        <p:nvPr/>
      </p:nvGrpSpPr>
      <p:grpSpPr>
        <a:xfrm>
          <a:off x="0" y="0"/>
          <a:ext cx="0" cy="0"/>
          <a:chOff x="0" y="0"/>
          <a:chExt cx="0" cy="0"/>
        </a:xfrm>
      </p:grpSpPr>
      <p:sp>
        <p:nvSpPr>
          <p:cNvPr id="3112" name="Google Shape;3112;g84257fb304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3" name="Google Shape;3113;g84257fb304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0"/>
        <p:cNvGrpSpPr/>
        <p:nvPr/>
      </p:nvGrpSpPr>
      <p:grpSpPr>
        <a:xfrm>
          <a:off x="0" y="0"/>
          <a:ext cx="0" cy="0"/>
          <a:chOff x="0" y="0"/>
          <a:chExt cx="0" cy="0"/>
        </a:xfrm>
      </p:grpSpPr>
      <p:sp>
        <p:nvSpPr>
          <p:cNvPr id="4311" name="Google Shape;4311;g737fb6bdca_0_1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2" name="Google Shape;4312;g737fb6bdca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5"/>
        <p:cNvGrpSpPr/>
        <p:nvPr/>
      </p:nvGrpSpPr>
      <p:grpSpPr>
        <a:xfrm>
          <a:off x="0" y="0"/>
          <a:ext cx="0" cy="0"/>
          <a:chOff x="0" y="0"/>
          <a:chExt cx="0" cy="0"/>
        </a:xfrm>
      </p:grpSpPr>
      <p:sp>
        <p:nvSpPr>
          <p:cNvPr id="4316" name="Google Shape;4316;g737fb6bdca_0_1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7" name="Google Shape;4317;g737fb6bdca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1"/>
        <p:cNvGrpSpPr/>
        <p:nvPr/>
      </p:nvGrpSpPr>
      <p:grpSpPr>
        <a:xfrm>
          <a:off x="0" y="0"/>
          <a:ext cx="0" cy="0"/>
          <a:chOff x="0" y="0"/>
          <a:chExt cx="0" cy="0"/>
        </a:xfrm>
      </p:grpSpPr>
      <p:sp>
        <p:nvSpPr>
          <p:cNvPr id="4322" name="Google Shape;4322;g751e7f6b9b_3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3" name="Google Shape;4323;g751e7f6b9b_3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8"/>
        <p:cNvGrpSpPr/>
        <p:nvPr/>
      </p:nvGrpSpPr>
      <p:grpSpPr>
        <a:xfrm>
          <a:off x="0" y="0"/>
          <a:ext cx="0" cy="0"/>
          <a:chOff x="0" y="0"/>
          <a:chExt cx="0" cy="0"/>
        </a:xfrm>
      </p:grpSpPr>
      <p:sp>
        <p:nvSpPr>
          <p:cNvPr id="4359" name="Google Shape;4359;g751e7f6b9b_3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0" name="Google Shape;4360;g751e7f6b9b_3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0"/>
        <p:cNvGrpSpPr/>
        <p:nvPr/>
      </p:nvGrpSpPr>
      <p:grpSpPr>
        <a:xfrm>
          <a:off x="0" y="0"/>
          <a:ext cx="0" cy="0"/>
          <a:chOff x="0" y="0"/>
          <a:chExt cx="0" cy="0"/>
        </a:xfrm>
      </p:grpSpPr>
      <p:sp>
        <p:nvSpPr>
          <p:cNvPr id="4381" name="Google Shape;4381;g737fb6bdca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2" name="Google Shape;4382;g737fb6bdca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shutterstock_664284316</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1"/>
        <p:cNvGrpSpPr/>
        <p:nvPr/>
      </p:nvGrpSpPr>
      <p:grpSpPr>
        <a:xfrm>
          <a:off x="0" y="0"/>
          <a:ext cx="0" cy="0"/>
          <a:chOff x="0" y="0"/>
          <a:chExt cx="0" cy="0"/>
        </a:xfrm>
      </p:grpSpPr>
      <p:sp>
        <p:nvSpPr>
          <p:cNvPr id="4392" name="Google Shape;4392;g751e7f6b9b_3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3" name="Google Shape;4393;g751e7f6b9b_3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shutterstock_95615701</a:t>
            </a:r>
            <a:endParaRPr>
              <a:solidFill>
                <a:schemeClr val="dk1"/>
              </a:solidFill>
            </a:endParaRPr>
          </a:p>
          <a:p>
            <a:pPr marL="0" lvl="0" indent="0" algn="l" rtl="0">
              <a:spcBef>
                <a:spcPts val="0"/>
              </a:spcBef>
              <a:spcAft>
                <a:spcPts val="0"/>
              </a:spcAft>
              <a:buNone/>
            </a:pPr>
            <a:endParaRPr sz="900" i="1">
              <a:solidFill>
                <a:schemeClr val="dk1"/>
              </a:solidFill>
              <a:latin typeface="Roboto"/>
              <a:ea typeface="Roboto"/>
              <a:cs typeface="Roboto"/>
              <a:sym typeface="Roboto"/>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g737fb6bdca_0_1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1" name="Google Shape;4411;g737fb6bdca_0_1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5"/>
        <p:cNvGrpSpPr/>
        <p:nvPr/>
      </p:nvGrpSpPr>
      <p:grpSpPr>
        <a:xfrm>
          <a:off x="0" y="0"/>
          <a:ext cx="0" cy="0"/>
          <a:chOff x="0" y="0"/>
          <a:chExt cx="0" cy="0"/>
        </a:xfrm>
      </p:grpSpPr>
      <p:sp>
        <p:nvSpPr>
          <p:cNvPr id="4416" name="Google Shape;4416;g737fb6bdca_0_18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7" name="Google Shape;4417;g737fb6bdca_0_1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5"/>
        <p:cNvGrpSpPr/>
        <p:nvPr/>
      </p:nvGrpSpPr>
      <p:grpSpPr>
        <a:xfrm>
          <a:off x="0" y="0"/>
          <a:ext cx="0" cy="0"/>
          <a:chOff x="0" y="0"/>
          <a:chExt cx="0" cy="0"/>
        </a:xfrm>
      </p:grpSpPr>
      <p:sp>
        <p:nvSpPr>
          <p:cNvPr id="4426" name="Google Shape;4426;g737fb6bdca_0_1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7" name="Google Shape;4427;g737fb6bdca_0_1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shutterstock_1684873624</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5"/>
        <p:cNvGrpSpPr/>
        <p:nvPr/>
      </p:nvGrpSpPr>
      <p:grpSpPr>
        <a:xfrm>
          <a:off x="0" y="0"/>
          <a:ext cx="0" cy="0"/>
          <a:chOff x="0" y="0"/>
          <a:chExt cx="0" cy="0"/>
        </a:xfrm>
      </p:grpSpPr>
      <p:sp>
        <p:nvSpPr>
          <p:cNvPr id="4436" name="Google Shape;4436;g751e7f6b9b_3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7" name="Google Shape;4437;g751e7f6b9b_3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shutterstock_95615701</a:t>
            </a:r>
            <a:endParaRPr>
              <a:solidFill>
                <a:schemeClr val="dk1"/>
              </a:solidFill>
            </a:endParaRPr>
          </a:p>
          <a:p>
            <a:pPr marL="0" lvl="0" indent="0" algn="l" rtl="0">
              <a:spcBef>
                <a:spcPts val="0"/>
              </a:spcBef>
              <a:spcAft>
                <a:spcPts val="0"/>
              </a:spcAft>
              <a:buNone/>
            </a:pPr>
            <a:endParaRPr sz="900" i="1">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5"/>
        <p:cNvGrpSpPr/>
        <p:nvPr/>
      </p:nvGrpSpPr>
      <p:grpSpPr>
        <a:xfrm>
          <a:off x="0" y="0"/>
          <a:ext cx="0" cy="0"/>
          <a:chOff x="0" y="0"/>
          <a:chExt cx="0" cy="0"/>
        </a:xfrm>
      </p:grpSpPr>
      <p:pic>
        <p:nvPicPr>
          <p:cNvPr id="2036" name="Google Shape;2036;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7" name="Google Shape;2037;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9" name="Google Shape;2039;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0" name="Google Shape;2040;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1" name="Google Shape;2041;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2" name="Google Shape;2042;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3" name="Google Shape;2043;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4" name="Google Shape;2044;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5"/>
        <p:cNvGrpSpPr/>
        <p:nvPr/>
      </p:nvGrpSpPr>
      <p:grpSpPr>
        <a:xfrm>
          <a:off x="0" y="0"/>
          <a:ext cx="0" cy="0"/>
          <a:chOff x="0" y="0"/>
          <a:chExt cx="0" cy="0"/>
        </a:xfrm>
      </p:grpSpPr>
      <p:pic>
        <p:nvPicPr>
          <p:cNvPr id="2046" name="Google Shape;2046;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7" name="Google Shape;2047;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9" name="Google Shape;2049;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0" name="Google Shape;2050;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1" name="Google Shape;2051;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2" name="Google Shape;2052;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3" name="Google Shape;2053;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4" name="Google Shape;2054;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5"/>
        <p:cNvGrpSpPr/>
        <p:nvPr/>
      </p:nvGrpSpPr>
      <p:grpSpPr>
        <a:xfrm>
          <a:off x="0" y="0"/>
          <a:ext cx="0" cy="0"/>
          <a:chOff x="0" y="0"/>
          <a:chExt cx="0" cy="0"/>
        </a:xfrm>
      </p:grpSpPr>
      <p:pic>
        <p:nvPicPr>
          <p:cNvPr id="2056" name="Google Shape;2056;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7" name="Google Shape;2057;p10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9" name="Google Shape;2059;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0" name="Google Shape;206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1" name="Google Shape;206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2" name="Google Shape;206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3" name="Google Shape;2063;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4" name="Google Shape;2064;p10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5"/>
        <p:cNvGrpSpPr/>
        <p:nvPr/>
      </p:nvGrpSpPr>
      <p:grpSpPr>
        <a:xfrm>
          <a:off x="0" y="0"/>
          <a:ext cx="0" cy="0"/>
          <a:chOff x="0" y="0"/>
          <a:chExt cx="0" cy="0"/>
        </a:xfrm>
      </p:grpSpPr>
      <p:pic>
        <p:nvPicPr>
          <p:cNvPr id="2066" name="Google Shape;2066;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7" name="Google Shape;2067;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8" name="Google Shape;2068;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9" name="Google Shape;2069;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0" name="Google Shape;2070;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1" name="Google Shape;2071;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2" name="Google Shape;2072;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3" name="Google Shape;2073;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4" name="Google Shape;2074;p11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5"/>
        <p:cNvGrpSpPr/>
        <p:nvPr/>
      </p:nvGrpSpPr>
      <p:grpSpPr>
        <a:xfrm>
          <a:off x="0" y="0"/>
          <a:ext cx="0" cy="0"/>
          <a:chOff x="0" y="0"/>
          <a:chExt cx="0" cy="0"/>
        </a:xfrm>
      </p:grpSpPr>
      <p:pic>
        <p:nvPicPr>
          <p:cNvPr id="2076" name="Google Shape;2076;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7" name="Google Shape;2077;p1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8" name="Google Shape;2078;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79" name="Google Shape;2079;p11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0" name="Google Shape;2080;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1"/>
        <p:cNvGrpSpPr/>
        <p:nvPr/>
      </p:nvGrpSpPr>
      <p:grpSpPr>
        <a:xfrm>
          <a:off x="0" y="0"/>
          <a:ext cx="0" cy="0"/>
          <a:chOff x="0" y="0"/>
          <a:chExt cx="0" cy="0"/>
        </a:xfrm>
      </p:grpSpPr>
      <p:pic>
        <p:nvPicPr>
          <p:cNvPr id="2082" name="Google Shape;2082;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3" name="Google Shape;2083;p1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4" name="Google Shape;2084;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5" name="Google Shape;2085;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6"/>
        <p:cNvGrpSpPr/>
        <p:nvPr/>
      </p:nvGrpSpPr>
      <p:grpSpPr>
        <a:xfrm>
          <a:off x="0" y="0"/>
          <a:ext cx="0" cy="0"/>
          <a:chOff x="0" y="0"/>
          <a:chExt cx="0" cy="0"/>
        </a:xfrm>
      </p:grpSpPr>
      <p:sp>
        <p:nvSpPr>
          <p:cNvPr id="2087" name="Google Shape;2087;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89" name="Google Shape;2089;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0" name="Google Shape;209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1" name="Google Shape;2091;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2" name="Google Shape;2092;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3" name="Google Shape;2093;p113"/>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4"/>
        <p:cNvGrpSpPr/>
        <p:nvPr/>
      </p:nvGrpSpPr>
      <p:grpSpPr>
        <a:xfrm>
          <a:off x="0" y="0"/>
          <a:ext cx="0" cy="0"/>
          <a:chOff x="0" y="0"/>
          <a:chExt cx="0" cy="0"/>
        </a:xfrm>
      </p:grpSpPr>
      <p:pic>
        <p:nvPicPr>
          <p:cNvPr id="2095" name="Google Shape;2095;p11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6" name="Google Shape;2096;p11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7" name="Google Shape;2097;p11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098" name="Google Shape;2098;p11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0" name="Google Shape;2100;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1" name="Google Shape;2101;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2" name="Google Shape;2102;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3" name="Google Shape;2103;p11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4"/>
        <p:cNvGrpSpPr/>
        <p:nvPr/>
      </p:nvGrpSpPr>
      <p:grpSpPr>
        <a:xfrm>
          <a:off x="0" y="0"/>
          <a:ext cx="0" cy="0"/>
          <a:chOff x="0" y="0"/>
          <a:chExt cx="0" cy="0"/>
        </a:xfrm>
      </p:grpSpPr>
      <p:pic>
        <p:nvPicPr>
          <p:cNvPr id="2105" name="Google Shape;2105;p1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6" name="Google Shape;2106;p11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7" name="Google Shape;2107;p11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08" name="Google Shape;2108;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9" name="Google Shape;2109;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0"/>
        <p:cNvGrpSpPr/>
        <p:nvPr/>
      </p:nvGrpSpPr>
      <p:grpSpPr>
        <a:xfrm>
          <a:off x="0" y="0"/>
          <a:ext cx="0" cy="0"/>
          <a:chOff x="0" y="0"/>
          <a:chExt cx="0" cy="0"/>
        </a:xfrm>
      </p:grpSpPr>
      <p:pic>
        <p:nvPicPr>
          <p:cNvPr id="2111" name="Google Shape;2111;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2" name="Google Shape;2112;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5" name="Google Shape;2115;p11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6" name="Google Shape;2116;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7" name="Google Shape;2117;p11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18" name="Google Shape;2118;p11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19"/>
        <p:cNvGrpSpPr/>
        <p:nvPr/>
      </p:nvGrpSpPr>
      <p:grpSpPr>
        <a:xfrm>
          <a:off x="0" y="0"/>
          <a:ext cx="0" cy="0"/>
          <a:chOff x="0" y="0"/>
          <a:chExt cx="0" cy="0"/>
        </a:xfrm>
      </p:grpSpPr>
      <p:pic>
        <p:nvPicPr>
          <p:cNvPr id="2120" name="Google Shape;2120;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1" name="Google Shape;2121;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2" name="Google Shape;2122;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3" name="Google Shape;2123;p11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4" name="Google Shape;2124;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5" name="Google Shape;2125;p11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6" name="Google Shape;2126;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7" name="Google Shape;2127;p11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28" name="Google Shape;2128;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9" name="Google Shape;2129;p11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30"/>
        <p:cNvGrpSpPr/>
        <p:nvPr/>
      </p:nvGrpSpPr>
      <p:grpSpPr>
        <a:xfrm>
          <a:off x="0" y="0"/>
          <a:ext cx="0" cy="0"/>
          <a:chOff x="0" y="0"/>
          <a:chExt cx="0" cy="0"/>
        </a:xfrm>
      </p:grpSpPr>
      <p:pic>
        <p:nvPicPr>
          <p:cNvPr id="2131" name="Google Shape;2131;p11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2" name="Google Shape;213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3" name="Google Shape;2133;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4" name="Google Shape;2134;p1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5" name="Google Shape;2135;p1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6" name="Google Shape;2136;p11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7" name="Google Shape;2137;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8" name="Google Shape;2138;p11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9" name="Google Shape;2139;p11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40"/>
        <p:cNvGrpSpPr/>
        <p:nvPr/>
      </p:nvGrpSpPr>
      <p:grpSpPr>
        <a:xfrm>
          <a:off x="0" y="0"/>
          <a:ext cx="0" cy="0"/>
          <a:chOff x="0" y="0"/>
          <a:chExt cx="0" cy="0"/>
        </a:xfrm>
      </p:grpSpPr>
      <p:pic>
        <p:nvPicPr>
          <p:cNvPr id="2141" name="Google Shape;2141;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2" name="Google Shape;2142;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3" name="Google Shape;2143;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4" name="Google Shape;2144;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5" name="Google Shape;2145;p11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6" name="Google Shape;2146;p11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7" name="Google Shape;2147;p11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8" name="Google Shape;2148;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9" name="Google Shape;2149;p11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50"/>
        <p:cNvGrpSpPr/>
        <p:nvPr/>
      </p:nvGrpSpPr>
      <p:grpSpPr>
        <a:xfrm>
          <a:off x="0" y="0"/>
          <a:ext cx="0" cy="0"/>
          <a:chOff x="0" y="0"/>
          <a:chExt cx="0" cy="0"/>
        </a:xfrm>
      </p:grpSpPr>
      <p:sp>
        <p:nvSpPr>
          <p:cNvPr id="2151" name="Google Shape;2151;p12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2" name="Google Shape;2152;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3" name="Google Shape;2153;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4" name="Google Shape;2154;p12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5" name="Google Shape;2155;p12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6" name="Google Shape;2156;p12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7" name="Google Shape;2157;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8" name="Google Shape;2158;p12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9" name="Google Shape;2159;p12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60"/>
        <p:cNvGrpSpPr/>
        <p:nvPr/>
      </p:nvGrpSpPr>
      <p:grpSpPr>
        <a:xfrm>
          <a:off x="0" y="0"/>
          <a:ext cx="0" cy="0"/>
          <a:chOff x="0" y="0"/>
          <a:chExt cx="0" cy="0"/>
        </a:xfrm>
      </p:grpSpPr>
      <p:pic>
        <p:nvPicPr>
          <p:cNvPr id="2161" name="Google Shape;2161;p12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2" name="Google Shape;2162;p12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12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4" name="Google Shape;2164;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6" name="Google Shape;216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7" name="Google Shape;2167;p12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8" name="Google Shape;2168;p12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69" name="Google Shape;2169;p1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2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1"/>
        <p:cNvGrpSpPr/>
        <p:nvPr/>
      </p:nvGrpSpPr>
      <p:grpSpPr>
        <a:xfrm>
          <a:off x="0" y="0"/>
          <a:ext cx="0" cy="0"/>
          <a:chOff x="0" y="0"/>
          <a:chExt cx="0" cy="0"/>
        </a:xfrm>
      </p:grpSpPr>
      <p:sp>
        <p:nvSpPr>
          <p:cNvPr id="2172" name="Google Shape;2172;p12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3" name="Google Shape;2173;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4" name="Google Shape;2174;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5" name="Google Shape;2175;p12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6" name="Google Shape;2176;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7" name="Google Shape;2177;p12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8" name="Google Shape;2178;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9" name="Google Shape;2179;p12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0" name="Google Shape;2180;p1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1"/>
        <p:cNvGrpSpPr/>
        <p:nvPr/>
      </p:nvGrpSpPr>
      <p:grpSpPr>
        <a:xfrm>
          <a:off x="0" y="0"/>
          <a:ext cx="0" cy="0"/>
          <a:chOff x="0" y="0"/>
          <a:chExt cx="0" cy="0"/>
        </a:xfrm>
      </p:grpSpPr>
      <p:sp>
        <p:nvSpPr>
          <p:cNvPr id="2182" name="Google Shape;2182;p1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4" name="Google Shape;2184;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5" name="Google Shape;2185;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6" name="Google Shape;218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7" name="Google Shape;2187;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8" name="Google Shape;2188;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89" name="Google Shape;2189;p123"/>
          <p:cNvGrpSpPr/>
          <p:nvPr/>
        </p:nvGrpSpPr>
        <p:grpSpPr>
          <a:xfrm>
            <a:off x="457200" y="1378813"/>
            <a:ext cx="776889" cy="621300"/>
            <a:chOff x="457200" y="1378813"/>
            <a:chExt cx="776889" cy="621300"/>
          </a:xfrm>
        </p:grpSpPr>
        <p:sp>
          <p:nvSpPr>
            <p:cNvPr id="2190" name="Google Shape;2190;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1" name="Google Shape;2191;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2" name="Google Shape;2192;p123"/>
          <p:cNvGrpSpPr/>
          <p:nvPr/>
        </p:nvGrpSpPr>
        <p:grpSpPr>
          <a:xfrm>
            <a:off x="457200" y="2228725"/>
            <a:ext cx="776889" cy="621300"/>
            <a:chOff x="457200" y="1378813"/>
            <a:chExt cx="776889" cy="621300"/>
          </a:xfrm>
        </p:grpSpPr>
        <p:sp>
          <p:nvSpPr>
            <p:cNvPr id="2193" name="Google Shape;2193;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4" name="Google Shape;2194;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123"/>
          <p:cNvGrpSpPr/>
          <p:nvPr/>
        </p:nvGrpSpPr>
        <p:grpSpPr>
          <a:xfrm>
            <a:off x="457200" y="3073850"/>
            <a:ext cx="776889" cy="621300"/>
            <a:chOff x="457200" y="1378813"/>
            <a:chExt cx="776889" cy="621300"/>
          </a:xfrm>
        </p:grpSpPr>
        <p:sp>
          <p:nvSpPr>
            <p:cNvPr id="2196" name="Google Shape;2196;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7" name="Google Shape;2197;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8" name="Google Shape;2198;p123"/>
          <p:cNvGrpSpPr/>
          <p:nvPr/>
        </p:nvGrpSpPr>
        <p:grpSpPr>
          <a:xfrm>
            <a:off x="457200" y="3923750"/>
            <a:ext cx="776889" cy="621300"/>
            <a:chOff x="457200" y="1378813"/>
            <a:chExt cx="776889" cy="621300"/>
          </a:xfrm>
        </p:grpSpPr>
        <p:sp>
          <p:nvSpPr>
            <p:cNvPr id="2199" name="Google Shape;2199;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0" name="Google Shape;2200;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1" name="Google Shape;2201;p12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2" name="Google Shape;2202;p1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2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2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7" name="Google Shape;2207;p12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08"/>
        <p:cNvGrpSpPr/>
        <p:nvPr/>
      </p:nvGrpSpPr>
      <p:grpSpPr>
        <a:xfrm>
          <a:off x="0" y="0"/>
          <a:ext cx="0" cy="0"/>
          <a:chOff x="0" y="0"/>
          <a:chExt cx="0" cy="0"/>
        </a:xfrm>
      </p:grpSpPr>
      <p:sp>
        <p:nvSpPr>
          <p:cNvPr id="2209" name="Google Shape;2209;p12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1" name="Google Shape;2211;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2" name="Google Shape;2212;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3" name="Google Shape;221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4" name="Google Shape;2214;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5" name="Google Shape;2215;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6" name="Google Shape;2216;p124"/>
          <p:cNvGrpSpPr/>
          <p:nvPr/>
        </p:nvGrpSpPr>
        <p:grpSpPr>
          <a:xfrm>
            <a:off x="457200" y="1300225"/>
            <a:ext cx="776889" cy="621300"/>
            <a:chOff x="457200" y="1378813"/>
            <a:chExt cx="776889" cy="621300"/>
          </a:xfrm>
        </p:grpSpPr>
        <p:sp>
          <p:nvSpPr>
            <p:cNvPr id="2217" name="Google Shape;2217;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8" name="Google Shape;2218;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124"/>
          <p:cNvGrpSpPr/>
          <p:nvPr/>
        </p:nvGrpSpPr>
        <p:grpSpPr>
          <a:xfrm>
            <a:off x="457200" y="2000125"/>
            <a:ext cx="776889" cy="621300"/>
            <a:chOff x="457200" y="1378813"/>
            <a:chExt cx="776889" cy="621300"/>
          </a:xfrm>
        </p:grpSpPr>
        <p:sp>
          <p:nvSpPr>
            <p:cNvPr id="2220" name="Google Shape;2220;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1" name="Google Shape;2221;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124"/>
          <p:cNvGrpSpPr/>
          <p:nvPr/>
        </p:nvGrpSpPr>
        <p:grpSpPr>
          <a:xfrm>
            <a:off x="457200" y="2692850"/>
            <a:ext cx="776889" cy="621300"/>
            <a:chOff x="457200" y="1378813"/>
            <a:chExt cx="776889" cy="621300"/>
          </a:xfrm>
        </p:grpSpPr>
        <p:sp>
          <p:nvSpPr>
            <p:cNvPr id="2223" name="Google Shape;2223;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4" name="Google Shape;2224;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5" name="Google Shape;2225;p124"/>
          <p:cNvGrpSpPr/>
          <p:nvPr/>
        </p:nvGrpSpPr>
        <p:grpSpPr>
          <a:xfrm>
            <a:off x="457200" y="3390350"/>
            <a:ext cx="776889" cy="621300"/>
            <a:chOff x="457200" y="1378813"/>
            <a:chExt cx="776889" cy="621300"/>
          </a:xfrm>
        </p:grpSpPr>
        <p:sp>
          <p:nvSpPr>
            <p:cNvPr id="2226" name="Google Shape;2226;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7" name="Google Shape;2227;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8" name="Google Shape;2228;p12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9" name="Google Shape;2229;p12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4" name="Google Shape;2234;p12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5" name="Google Shape;2235;p124"/>
          <p:cNvGrpSpPr/>
          <p:nvPr/>
        </p:nvGrpSpPr>
        <p:grpSpPr>
          <a:xfrm>
            <a:off x="469500" y="4083075"/>
            <a:ext cx="776889" cy="621300"/>
            <a:chOff x="457200" y="1378813"/>
            <a:chExt cx="776889" cy="621300"/>
          </a:xfrm>
        </p:grpSpPr>
        <p:sp>
          <p:nvSpPr>
            <p:cNvPr id="2236" name="Google Shape;2236;p12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7" name="Google Shape;2237;p12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2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2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40"/>
        <p:cNvGrpSpPr/>
        <p:nvPr/>
      </p:nvGrpSpPr>
      <p:grpSpPr>
        <a:xfrm>
          <a:off x="0" y="0"/>
          <a:ext cx="0" cy="0"/>
          <a:chOff x="0" y="0"/>
          <a:chExt cx="0" cy="0"/>
        </a:xfrm>
      </p:grpSpPr>
      <p:sp>
        <p:nvSpPr>
          <p:cNvPr id="2241" name="Google Shape;2241;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3" name="Google Shape;2243;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4" name="Google Shape;2244;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5" name="Google Shape;2245;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6" name="Google Shape;2246;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7" name="Google Shape;2247;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8" name="Google Shape;2248;p125"/>
          <p:cNvGrpSpPr/>
          <p:nvPr/>
        </p:nvGrpSpPr>
        <p:grpSpPr>
          <a:xfrm>
            <a:off x="457200" y="1237825"/>
            <a:ext cx="776900" cy="486300"/>
            <a:chOff x="457200" y="1466425"/>
            <a:chExt cx="776900" cy="486300"/>
          </a:xfrm>
        </p:grpSpPr>
        <p:sp>
          <p:nvSpPr>
            <p:cNvPr id="2249" name="Google Shape;2249;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0" name="Google Shape;2250;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1" name="Google Shape;2251;p12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2" name="Google Shape;2252;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3" name="Google Shape;2253;p125"/>
          <p:cNvGrpSpPr/>
          <p:nvPr/>
        </p:nvGrpSpPr>
        <p:grpSpPr>
          <a:xfrm>
            <a:off x="457200" y="1828900"/>
            <a:ext cx="776900" cy="486300"/>
            <a:chOff x="457200" y="1466425"/>
            <a:chExt cx="776900" cy="486300"/>
          </a:xfrm>
        </p:grpSpPr>
        <p:sp>
          <p:nvSpPr>
            <p:cNvPr id="2254" name="Google Shape;225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5" name="Google Shape;225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6" name="Google Shape;2256;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7" name="Google Shape;2257;p125"/>
          <p:cNvGrpSpPr/>
          <p:nvPr/>
        </p:nvGrpSpPr>
        <p:grpSpPr>
          <a:xfrm>
            <a:off x="457200" y="2419975"/>
            <a:ext cx="776900" cy="486300"/>
            <a:chOff x="457200" y="1466425"/>
            <a:chExt cx="776900" cy="486300"/>
          </a:xfrm>
        </p:grpSpPr>
        <p:sp>
          <p:nvSpPr>
            <p:cNvPr id="2258" name="Google Shape;2258;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9" name="Google Shape;2259;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25"/>
          <p:cNvGrpSpPr/>
          <p:nvPr/>
        </p:nvGrpSpPr>
        <p:grpSpPr>
          <a:xfrm>
            <a:off x="457200" y="3011050"/>
            <a:ext cx="776900" cy="486300"/>
            <a:chOff x="457200" y="1466425"/>
            <a:chExt cx="776900" cy="486300"/>
          </a:xfrm>
        </p:grpSpPr>
        <p:sp>
          <p:nvSpPr>
            <p:cNvPr id="2262" name="Google Shape;2262;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3" name="Google Shape;2263;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5" name="Google Shape;2265;p125"/>
          <p:cNvGrpSpPr/>
          <p:nvPr/>
        </p:nvGrpSpPr>
        <p:grpSpPr>
          <a:xfrm>
            <a:off x="457200" y="3602137"/>
            <a:ext cx="776900" cy="486300"/>
            <a:chOff x="457200" y="1466425"/>
            <a:chExt cx="776900" cy="486300"/>
          </a:xfrm>
        </p:grpSpPr>
        <p:sp>
          <p:nvSpPr>
            <p:cNvPr id="2266" name="Google Shape;226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7" name="Google Shape;226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9" name="Google Shape;2269;p125"/>
          <p:cNvGrpSpPr/>
          <p:nvPr/>
        </p:nvGrpSpPr>
        <p:grpSpPr>
          <a:xfrm>
            <a:off x="457200" y="4193262"/>
            <a:ext cx="776900" cy="486300"/>
            <a:chOff x="457200" y="1466425"/>
            <a:chExt cx="776900" cy="486300"/>
          </a:xfrm>
        </p:grpSpPr>
        <p:sp>
          <p:nvSpPr>
            <p:cNvPr id="2270" name="Google Shape;227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1" name="Google Shape;227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2" name="Google Shape;2272;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3" name="Google Shape;2273;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4" name="Google Shape;2274;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7"/>
        <p:cNvGrpSpPr/>
        <p:nvPr/>
      </p:nvGrpSpPr>
      <p:grpSpPr>
        <a:xfrm>
          <a:off x="0" y="0"/>
          <a:ext cx="0" cy="0"/>
          <a:chOff x="0" y="0"/>
          <a:chExt cx="0" cy="0"/>
        </a:xfrm>
      </p:grpSpPr>
      <p:sp>
        <p:nvSpPr>
          <p:cNvPr id="2278" name="Google Shape;2278;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0" name="Google Shape;2280;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1" name="Google Shape;2281;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2" name="Google Shape;2282;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3" name="Google Shape;2283;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4" name="Google Shape;2284;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5" name="Google Shape;2285;p126"/>
          <p:cNvGrpSpPr/>
          <p:nvPr/>
        </p:nvGrpSpPr>
        <p:grpSpPr>
          <a:xfrm>
            <a:off x="457200" y="1237825"/>
            <a:ext cx="776900" cy="486300"/>
            <a:chOff x="457200" y="1466425"/>
            <a:chExt cx="776900" cy="486300"/>
          </a:xfrm>
        </p:grpSpPr>
        <p:sp>
          <p:nvSpPr>
            <p:cNvPr id="2286" name="Google Shape;2286;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7" name="Google Shape;2287;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9" name="Google Shape;2289;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0" name="Google Shape;2290;p126"/>
          <p:cNvGrpSpPr/>
          <p:nvPr/>
        </p:nvGrpSpPr>
        <p:grpSpPr>
          <a:xfrm>
            <a:off x="457200" y="1828900"/>
            <a:ext cx="776900" cy="486300"/>
            <a:chOff x="457200" y="1466425"/>
            <a:chExt cx="776900" cy="486300"/>
          </a:xfrm>
        </p:grpSpPr>
        <p:sp>
          <p:nvSpPr>
            <p:cNvPr id="2291" name="Google Shape;2291;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2" name="Google Shape;2292;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126"/>
          <p:cNvGrpSpPr/>
          <p:nvPr/>
        </p:nvGrpSpPr>
        <p:grpSpPr>
          <a:xfrm>
            <a:off x="457200" y="2419975"/>
            <a:ext cx="776900" cy="486300"/>
            <a:chOff x="457200" y="1466425"/>
            <a:chExt cx="776900" cy="486300"/>
          </a:xfrm>
        </p:grpSpPr>
        <p:sp>
          <p:nvSpPr>
            <p:cNvPr id="2295" name="Google Shape;2295;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6" name="Google Shape;2296;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126"/>
          <p:cNvGrpSpPr/>
          <p:nvPr/>
        </p:nvGrpSpPr>
        <p:grpSpPr>
          <a:xfrm>
            <a:off x="457200" y="3011050"/>
            <a:ext cx="776900" cy="486300"/>
            <a:chOff x="457200" y="1466425"/>
            <a:chExt cx="776900" cy="486300"/>
          </a:xfrm>
        </p:grpSpPr>
        <p:sp>
          <p:nvSpPr>
            <p:cNvPr id="2299" name="Google Shape;2299;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0" name="Google Shape;2300;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126"/>
          <p:cNvGrpSpPr/>
          <p:nvPr/>
        </p:nvGrpSpPr>
        <p:grpSpPr>
          <a:xfrm>
            <a:off x="457200" y="3602137"/>
            <a:ext cx="776900" cy="486300"/>
            <a:chOff x="457200" y="1466425"/>
            <a:chExt cx="776900" cy="486300"/>
          </a:xfrm>
        </p:grpSpPr>
        <p:sp>
          <p:nvSpPr>
            <p:cNvPr id="2303" name="Google Shape;2303;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4" name="Google Shape;2304;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126"/>
          <p:cNvGrpSpPr/>
          <p:nvPr/>
        </p:nvGrpSpPr>
        <p:grpSpPr>
          <a:xfrm>
            <a:off x="457200" y="4193262"/>
            <a:ext cx="776900" cy="486300"/>
            <a:chOff x="457200" y="1466425"/>
            <a:chExt cx="776900" cy="486300"/>
          </a:xfrm>
        </p:grpSpPr>
        <p:sp>
          <p:nvSpPr>
            <p:cNvPr id="2307" name="Google Shape;2307;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8" name="Google Shape;2308;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4"/>
        <p:cNvGrpSpPr/>
        <p:nvPr/>
      </p:nvGrpSpPr>
      <p:grpSpPr>
        <a:xfrm>
          <a:off x="0" y="0"/>
          <a:ext cx="0" cy="0"/>
          <a:chOff x="0" y="0"/>
          <a:chExt cx="0" cy="0"/>
        </a:xfrm>
      </p:grpSpPr>
      <p:sp>
        <p:nvSpPr>
          <p:cNvPr id="2315" name="Google Shape;2315;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7" name="Google Shape;2317;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8" name="Google Shape;2318;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9" name="Google Shape;231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0" name="Google Shape;232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1" name="Google Shape;232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2" name="Google Shape;2322;p127"/>
          <p:cNvGrpSpPr/>
          <p:nvPr/>
        </p:nvGrpSpPr>
        <p:grpSpPr>
          <a:xfrm>
            <a:off x="457222" y="1149803"/>
            <a:ext cx="713194" cy="446423"/>
            <a:chOff x="457200" y="1466425"/>
            <a:chExt cx="776900" cy="486300"/>
          </a:xfrm>
        </p:grpSpPr>
        <p:sp>
          <p:nvSpPr>
            <p:cNvPr id="2323" name="Google Shape;232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4" name="Google Shape;232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6" name="Google Shape;2326;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127"/>
          <p:cNvGrpSpPr/>
          <p:nvPr/>
        </p:nvGrpSpPr>
        <p:grpSpPr>
          <a:xfrm>
            <a:off x="457222" y="1672428"/>
            <a:ext cx="713194" cy="446423"/>
            <a:chOff x="457200" y="1466425"/>
            <a:chExt cx="776900" cy="486300"/>
          </a:xfrm>
        </p:grpSpPr>
        <p:sp>
          <p:nvSpPr>
            <p:cNvPr id="2328" name="Google Shape;232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9" name="Google Shape;232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1" name="Google Shape;2331;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2" name="Google Shape;2332;p127"/>
          <p:cNvGrpSpPr/>
          <p:nvPr/>
        </p:nvGrpSpPr>
        <p:grpSpPr>
          <a:xfrm>
            <a:off x="457197" y="2195578"/>
            <a:ext cx="713194" cy="446423"/>
            <a:chOff x="457200" y="1466425"/>
            <a:chExt cx="776900" cy="486300"/>
          </a:xfrm>
        </p:grpSpPr>
        <p:sp>
          <p:nvSpPr>
            <p:cNvPr id="2333" name="Google Shape;233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4" name="Google Shape;233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6" name="Google Shape;2336;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7" name="Google Shape;2337;p127"/>
          <p:cNvGrpSpPr/>
          <p:nvPr/>
        </p:nvGrpSpPr>
        <p:grpSpPr>
          <a:xfrm>
            <a:off x="457197" y="2718203"/>
            <a:ext cx="713194" cy="446423"/>
            <a:chOff x="457200" y="1466425"/>
            <a:chExt cx="776900" cy="486300"/>
          </a:xfrm>
        </p:grpSpPr>
        <p:sp>
          <p:nvSpPr>
            <p:cNvPr id="2338" name="Google Shape;233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9" name="Google Shape;233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0" name="Google Shape;2340;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1" name="Google Shape;2341;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2" name="Google Shape;2342;p127"/>
          <p:cNvGrpSpPr/>
          <p:nvPr/>
        </p:nvGrpSpPr>
        <p:grpSpPr>
          <a:xfrm>
            <a:off x="457222" y="3240828"/>
            <a:ext cx="713194" cy="446423"/>
            <a:chOff x="457200" y="1466425"/>
            <a:chExt cx="776900" cy="486300"/>
          </a:xfrm>
        </p:grpSpPr>
        <p:sp>
          <p:nvSpPr>
            <p:cNvPr id="2343" name="Google Shape;234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4" name="Google Shape;234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6" name="Google Shape;2346;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127"/>
          <p:cNvGrpSpPr/>
          <p:nvPr/>
        </p:nvGrpSpPr>
        <p:grpSpPr>
          <a:xfrm>
            <a:off x="457222" y="3763453"/>
            <a:ext cx="713194" cy="446423"/>
            <a:chOff x="457200" y="1466425"/>
            <a:chExt cx="776900" cy="486300"/>
          </a:xfrm>
        </p:grpSpPr>
        <p:sp>
          <p:nvSpPr>
            <p:cNvPr id="2348" name="Google Shape;2348;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9" name="Google Shape;2349;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1" name="Google Shape;2351;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2" name="Google Shape;2352;p127"/>
          <p:cNvGrpSpPr/>
          <p:nvPr/>
        </p:nvGrpSpPr>
        <p:grpSpPr>
          <a:xfrm>
            <a:off x="457222" y="4311603"/>
            <a:ext cx="713194" cy="446423"/>
            <a:chOff x="457200" y="1466425"/>
            <a:chExt cx="776900" cy="486300"/>
          </a:xfrm>
        </p:grpSpPr>
        <p:sp>
          <p:nvSpPr>
            <p:cNvPr id="2353" name="Google Shape;2353;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4" name="Google Shape;2354;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5" name="Google Shape;2355;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6"/>
        <p:cNvGrpSpPr/>
        <p:nvPr/>
      </p:nvGrpSpPr>
      <p:grpSpPr>
        <a:xfrm>
          <a:off x="0" y="0"/>
          <a:ext cx="0" cy="0"/>
          <a:chOff x="0" y="0"/>
          <a:chExt cx="0" cy="0"/>
        </a:xfrm>
      </p:grpSpPr>
      <p:sp>
        <p:nvSpPr>
          <p:cNvPr id="2357" name="Google Shape;2357;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8" name="Google Shape;2358;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9" name="Google Shape;2359;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0" name="Google Shape;2360;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1" name="Google Shape;2361;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2" name="Google Shape;2362;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3" name="Google Shape;2363;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128"/>
          <p:cNvGrpSpPr/>
          <p:nvPr/>
        </p:nvGrpSpPr>
        <p:grpSpPr>
          <a:xfrm>
            <a:off x="457427" y="3873038"/>
            <a:ext cx="602564" cy="377174"/>
            <a:chOff x="457200" y="1466425"/>
            <a:chExt cx="776900" cy="486300"/>
          </a:xfrm>
        </p:grpSpPr>
        <p:sp>
          <p:nvSpPr>
            <p:cNvPr id="2365" name="Google Shape;236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6" name="Google Shape;236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8" name="Google Shape;2368;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128"/>
          <p:cNvGrpSpPr/>
          <p:nvPr/>
        </p:nvGrpSpPr>
        <p:grpSpPr>
          <a:xfrm>
            <a:off x="457315" y="4311142"/>
            <a:ext cx="602564" cy="377174"/>
            <a:chOff x="457200" y="1466425"/>
            <a:chExt cx="776900" cy="486300"/>
          </a:xfrm>
        </p:grpSpPr>
        <p:sp>
          <p:nvSpPr>
            <p:cNvPr id="2370" name="Google Shape;237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1" name="Google Shape;237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3" name="Google Shape;2373;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128"/>
          <p:cNvGrpSpPr/>
          <p:nvPr/>
        </p:nvGrpSpPr>
        <p:grpSpPr>
          <a:xfrm>
            <a:off x="457377" y="2996663"/>
            <a:ext cx="602564" cy="377174"/>
            <a:chOff x="457200" y="1466425"/>
            <a:chExt cx="776900" cy="486300"/>
          </a:xfrm>
        </p:grpSpPr>
        <p:sp>
          <p:nvSpPr>
            <p:cNvPr id="2375" name="Google Shape;237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6" name="Google Shape;237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8" name="Google Shape;2378;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128"/>
          <p:cNvGrpSpPr/>
          <p:nvPr/>
        </p:nvGrpSpPr>
        <p:grpSpPr>
          <a:xfrm>
            <a:off x="457265" y="3434767"/>
            <a:ext cx="602564" cy="377174"/>
            <a:chOff x="457200" y="1466425"/>
            <a:chExt cx="776900" cy="486300"/>
          </a:xfrm>
        </p:grpSpPr>
        <p:sp>
          <p:nvSpPr>
            <p:cNvPr id="2380" name="Google Shape;238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1" name="Google Shape;238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3" name="Google Shape;2383;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28"/>
          <p:cNvGrpSpPr/>
          <p:nvPr/>
        </p:nvGrpSpPr>
        <p:grpSpPr>
          <a:xfrm>
            <a:off x="457402" y="2135288"/>
            <a:ext cx="602564" cy="377174"/>
            <a:chOff x="457200" y="1466425"/>
            <a:chExt cx="776900" cy="486300"/>
          </a:xfrm>
        </p:grpSpPr>
        <p:sp>
          <p:nvSpPr>
            <p:cNvPr id="2385" name="Google Shape;238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6" name="Google Shape;238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7" name="Google Shape;2387;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8" name="Google Shape;2388;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128"/>
          <p:cNvGrpSpPr/>
          <p:nvPr/>
        </p:nvGrpSpPr>
        <p:grpSpPr>
          <a:xfrm>
            <a:off x="457290" y="2573392"/>
            <a:ext cx="602564" cy="377174"/>
            <a:chOff x="457200" y="1466425"/>
            <a:chExt cx="776900" cy="486300"/>
          </a:xfrm>
        </p:grpSpPr>
        <p:sp>
          <p:nvSpPr>
            <p:cNvPr id="2390" name="Google Shape;239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1" name="Google Shape;239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3" name="Google Shape;2393;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4" name="Google Shape;2394;p128"/>
          <p:cNvGrpSpPr/>
          <p:nvPr/>
        </p:nvGrpSpPr>
        <p:grpSpPr>
          <a:xfrm>
            <a:off x="457352" y="1258913"/>
            <a:ext cx="602564" cy="377174"/>
            <a:chOff x="457200" y="1466425"/>
            <a:chExt cx="776900" cy="486300"/>
          </a:xfrm>
        </p:grpSpPr>
        <p:sp>
          <p:nvSpPr>
            <p:cNvPr id="2395" name="Google Shape;239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6" name="Google Shape;239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7" name="Google Shape;2397;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8" name="Google Shape;2398;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9" name="Google Shape;2399;p128"/>
          <p:cNvGrpSpPr/>
          <p:nvPr/>
        </p:nvGrpSpPr>
        <p:grpSpPr>
          <a:xfrm>
            <a:off x="457240" y="1697017"/>
            <a:ext cx="602564" cy="377174"/>
            <a:chOff x="457200" y="1466425"/>
            <a:chExt cx="776900" cy="486300"/>
          </a:xfrm>
        </p:grpSpPr>
        <p:sp>
          <p:nvSpPr>
            <p:cNvPr id="2400" name="Google Shape;240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1" name="Google Shape;240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3"/>
        <p:cNvGrpSpPr/>
        <p:nvPr/>
      </p:nvGrpSpPr>
      <p:grpSpPr>
        <a:xfrm>
          <a:off x="0" y="0"/>
          <a:ext cx="0" cy="0"/>
          <a:chOff x="0" y="0"/>
          <a:chExt cx="0" cy="0"/>
        </a:xfrm>
      </p:grpSpPr>
      <p:sp>
        <p:nvSpPr>
          <p:cNvPr id="2404" name="Google Shape;2404;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5" name="Google Shape;2405;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6" name="Google Shape;2406;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7" name="Google Shape;2407;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08" name="Google Shape;2408;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09" name="Google Shape;2409;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0" name="Google Shape;2410;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29"/>
          <p:cNvGrpSpPr/>
          <p:nvPr/>
        </p:nvGrpSpPr>
        <p:grpSpPr>
          <a:xfrm>
            <a:off x="457427" y="3873038"/>
            <a:ext cx="602564" cy="377174"/>
            <a:chOff x="457200" y="1466425"/>
            <a:chExt cx="776900" cy="486300"/>
          </a:xfrm>
        </p:grpSpPr>
        <p:sp>
          <p:nvSpPr>
            <p:cNvPr id="2412" name="Google Shape;2412;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3" name="Google Shape;2413;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5" name="Google Shape;2415;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129"/>
          <p:cNvGrpSpPr/>
          <p:nvPr/>
        </p:nvGrpSpPr>
        <p:grpSpPr>
          <a:xfrm>
            <a:off x="457315" y="4311142"/>
            <a:ext cx="602564" cy="377174"/>
            <a:chOff x="457200" y="1466425"/>
            <a:chExt cx="776900" cy="486300"/>
          </a:xfrm>
        </p:grpSpPr>
        <p:sp>
          <p:nvSpPr>
            <p:cNvPr id="2417" name="Google Shape;2417;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8" name="Google Shape;2418;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0" name="Google Shape;2420;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1" name="Google Shape;2421;p129"/>
          <p:cNvGrpSpPr/>
          <p:nvPr/>
        </p:nvGrpSpPr>
        <p:grpSpPr>
          <a:xfrm>
            <a:off x="457377" y="2996663"/>
            <a:ext cx="602564" cy="377174"/>
            <a:chOff x="457200" y="1466425"/>
            <a:chExt cx="776900" cy="486300"/>
          </a:xfrm>
        </p:grpSpPr>
        <p:sp>
          <p:nvSpPr>
            <p:cNvPr id="2422" name="Google Shape;2422;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3" name="Google Shape;2423;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5" name="Google Shape;2425;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129"/>
          <p:cNvGrpSpPr/>
          <p:nvPr/>
        </p:nvGrpSpPr>
        <p:grpSpPr>
          <a:xfrm>
            <a:off x="457265" y="3434767"/>
            <a:ext cx="602564" cy="377174"/>
            <a:chOff x="457200" y="1466425"/>
            <a:chExt cx="776900" cy="486300"/>
          </a:xfrm>
        </p:grpSpPr>
        <p:sp>
          <p:nvSpPr>
            <p:cNvPr id="2427" name="Google Shape;2427;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8" name="Google Shape;2428;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0" name="Google Shape;2430;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129"/>
          <p:cNvGrpSpPr/>
          <p:nvPr/>
        </p:nvGrpSpPr>
        <p:grpSpPr>
          <a:xfrm>
            <a:off x="457402" y="2135288"/>
            <a:ext cx="602564" cy="377174"/>
            <a:chOff x="457200" y="1466425"/>
            <a:chExt cx="776900" cy="486300"/>
          </a:xfrm>
        </p:grpSpPr>
        <p:sp>
          <p:nvSpPr>
            <p:cNvPr id="2432" name="Google Shape;2432;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3" name="Google Shape;2433;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5" name="Google Shape;2435;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29"/>
          <p:cNvGrpSpPr/>
          <p:nvPr/>
        </p:nvGrpSpPr>
        <p:grpSpPr>
          <a:xfrm>
            <a:off x="457290" y="2573392"/>
            <a:ext cx="602564" cy="377174"/>
            <a:chOff x="457200" y="1466425"/>
            <a:chExt cx="776900" cy="486300"/>
          </a:xfrm>
        </p:grpSpPr>
        <p:sp>
          <p:nvSpPr>
            <p:cNvPr id="2437" name="Google Shape;2437;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8" name="Google Shape;2438;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0" name="Google Shape;2440;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1" name="Google Shape;2441;p129"/>
          <p:cNvGrpSpPr/>
          <p:nvPr/>
        </p:nvGrpSpPr>
        <p:grpSpPr>
          <a:xfrm>
            <a:off x="457352" y="1258913"/>
            <a:ext cx="602564" cy="377174"/>
            <a:chOff x="457200" y="1466425"/>
            <a:chExt cx="776900" cy="486300"/>
          </a:xfrm>
        </p:grpSpPr>
        <p:sp>
          <p:nvSpPr>
            <p:cNvPr id="2442" name="Google Shape;2442;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3" name="Google Shape;2443;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4" name="Google Shape;2444;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5" name="Google Shape;2445;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29"/>
          <p:cNvGrpSpPr/>
          <p:nvPr/>
        </p:nvGrpSpPr>
        <p:grpSpPr>
          <a:xfrm>
            <a:off x="457240" y="1697017"/>
            <a:ext cx="602564" cy="377174"/>
            <a:chOff x="457200" y="1466425"/>
            <a:chExt cx="776900" cy="486300"/>
          </a:xfrm>
        </p:grpSpPr>
        <p:sp>
          <p:nvSpPr>
            <p:cNvPr id="2447" name="Google Shape;2447;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8" name="Google Shape;2448;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9" name="Google Shape;2449;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50"/>
        <p:cNvGrpSpPr/>
        <p:nvPr/>
      </p:nvGrpSpPr>
      <p:grpSpPr>
        <a:xfrm>
          <a:off x="0" y="0"/>
          <a:ext cx="0" cy="0"/>
          <a:chOff x="0" y="0"/>
          <a:chExt cx="0" cy="0"/>
        </a:xfrm>
      </p:grpSpPr>
      <p:sp>
        <p:nvSpPr>
          <p:cNvPr id="2451" name="Google Shape;2451;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2" name="Google Shape;2452;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3" name="Google Shape;2453;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4" name="Google Shape;2454;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5" name="Google Shape;2455;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6" name="Google Shape;2456;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7" name="Google Shape;2457;p130"/>
          <p:cNvGrpSpPr/>
          <p:nvPr/>
        </p:nvGrpSpPr>
        <p:grpSpPr>
          <a:xfrm>
            <a:off x="457181" y="1345103"/>
            <a:ext cx="533372" cy="533480"/>
            <a:chOff x="457200" y="1378813"/>
            <a:chExt cx="695400" cy="695450"/>
          </a:xfrm>
        </p:grpSpPr>
        <p:sp>
          <p:nvSpPr>
            <p:cNvPr id="2458" name="Google Shape;2458;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9" name="Google Shape;2459;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2" name="Google Shape;2462;p130"/>
          <p:cNvGrpSpPr/>
          <p:nvPr/>
        </p:nvGrpSpPr>
        <p:grpSpPr>
          <a:xfrm>
            <a:off x="3305156" y="1345103"/>
            <a:ext cx="533372" cy="533480"/>
            <a:chOff x="457200" y="1378813"/>
            <a:chExt cx="695400" cy="695450"/>
          </a:xfrm>
        </p:grpSpPr>
        <p:sp>
          <p:nvSpPr>
            <p:cNvPr id="2463" name="Google Shape;2463;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4" name="Google Shape;2464;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130"/>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0"/>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7" name="Google Shape;2467;p130"/>
          <p:cNvGrpSpPr/>
          <p:nvPr/>
        </p:nvGrpSpPr>
        <p:grpSpPr>
          <a:xfrm>
            <a:off x="6134081" y="1345853"/>
            <a:ext cx="533372" cy="533480"/>
            <a:chOff x="457200" y="1378813"/>
            <a:chExt cx="695400" cy="695450"/>
          </a:xfrm>
        </p:grpSpPr>
        <p:sp>
          <p:nvSpPr>
            <p:cNvPr id="2468" name="Google Shape;2468;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9" name="Google Shape;2469;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2"/>
        <p:cNvGrpSpPr/>
        <p:nvPr/>
      </p:nvGrpSpPr>
      <p:grpSpPr>
        <a:xfrm>
          <a:off x="0" y="0"/>
          <a:ext cx="0" cy="0"/>
          <a:chOff x="0" y="0"/>
          <a:chExt cx="0" cy="0"/>
        </a:xfrm>
      </p:grpSpPr>
      <p:pic>
        <p:nvPicPr>
          <p:cNvPr id="2473" name="Google Shape;2473;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4" name="Google Shape;2474;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6" name="Google Shape;2476;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7" name="Google Shape;2477;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78" name="Google Shape;2478;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79" name="Google Shape;2479;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0" name="Google Shape;2480;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1" name="Google Shape;2481;p131"/>
          <p:cNvGrpSpPr/>
          <p:nvPr/>
        </p:nvGrpSpPr>
        <p:grpSpPr>
          <a:xfrm>
            <a:off x="457206" y="1421303"/>
            <a:ext cx="533372" cy="533480"/>
            <a:chOff x="457200" y="1378813"/>
            <a:chExt cx="695400" cy="695450"/>
          </a:xfrm>
        </p:grpSpPr>
        <p:sp>
          <p:nvSpPr>
            <p:cNvPr id="2482" name="Google Shape;2482;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3" name="Google Shape;2483;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5" name="Google Shape;2485;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6" name="Google Shape;2486;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7" name="Google Shape;2487;p131"/>
          <p:cNvGrpSpPr/>
          <p:nvPr/>
        </p:nvGrpSpPr>
        <p:grpSpPr>
          <a:xfrm>
            <a:off x="4936306" y="1423553"/>
            <a:ext cx="533372" cy="533480"/>
            <a:chOff x="457200" y="1378813"/>
            <a:chExt cx="695400" cy="695450"/>
          </a:xfrm>
        </p:grpSpPr>
        <p:sp>
          <p:nvSpPr>
            <p:cNvPr id="2488" name="Google Shape;2488;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9" name="Google Shape;2489;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0" name="Google Shape;2490;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1" name="Google Shape;2491;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2"/>
        <p:cNvGrpSpPr/>
        <p:nvPr/>
      </p:nvGrpSpPr>
      <p:grpSpPr>
        <a:xfrm>
          <a:off x="0" y="0"/>
          <a:ext cx="0" cy="0"/>
          <a:chOff x="0" y="0"/>
          <a:chExt cx="0" cy="0"/>
        </a:xfrm>
      </p:grpSpPr>
      <p:sp>
        <p:nvSpPr>
          <p:cNvPr id="2493" name="Google Shape;2493;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4" name="Google Shape;2494;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5" name="Google Shape;2495;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6" name="Google Shape;2496;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7" name="Google Shape;2497;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8" name="Google Shape;2498;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9" name="Google Shape;2499;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0" name="Google Shape;2500;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5" name="Google Shape;2505;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6" name="Google Shape;2506;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1" name="Google Shape;2511;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2" name="Google Shape;2512;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5" name="Google Shape;2515;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6" name="Google Shape;2516;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8" name="Google Shape;2518;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19"/>
        <p:cNvGrpSpPr/>
        <p:nvPr/>
      </p:nvGrpSpPr>
      <p:grpSpPr>
        <a:xfrm>
          <a:off x="0" y="0"/>
          <a:ext cx="0" cy="0"/>
          <a:chOff x="0" y="0"/>
          <a:chExt cx="0" cy="0"/>
        </a:xfrm>
      </p:grpSpPr>
      <p:sp>
        <p:nvSpPr>
          <p:cNvPr id="2520" name="Google Shape;2520;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2" name="Google Shape;2522;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3" name="Google Shape;2523;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4" name="Google Shape;2524;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5" name="Google Shape;2525;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6" name="Google Shape;2526;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7" name="Google Shape;2527;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8" name="Google Shape;2528;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2" name="Google Shape;2532;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3" name="Google Shape;2533;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4" name="Google Shape;2534;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5" name="Google Shape;2535;p13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6" name="Google Shape;2536;p13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7" name="Google Shape;2537;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38"/>
        <p:cNvGrpSpPr/>
        <p:nvPr/>
      </p:nvGrpSpPr>
      <p:grpSpPr>
        <a:xfrm>
          <a:off x="0" y="0"/>
          <a:ext cx="0" cy="0"/>
          <a:chOff x="0" y="0"/>
          <a:chExt cx="0" cy="0"/>
        </a:xfrm>
      </p:grpSpPr>
      <p:sp>
        <p:nvSpPr>
          <p:cNvPr id="2539" name="Google Shape;2539;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1" name="Google Shape;2541;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2" name="Google Shape;2542;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3" name="Google Shape;2543;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4" name="Google Shape;2544;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5" name="Google Shape;2545;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6" name="Google Shape;2546;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7" name="Google Shape;2547;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1" name="Google Shape;2551;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2" name="Google Shape;2552;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3" name="Google Shape;2553;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4" name="Google Shape;2554;p13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5" name="Google Shape;2555;p13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6" name="Google Shape;2556;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7"/>
        <p:cNvGrpSpPr/>
        <p:nvPr/>
      </p:nvGrpSpPr>
      <p:grpSpPr>
        <a:xfrm>
          <a:off x="0" y="0"/>
          <a:ext cx="0" cy="0"/>
          <a:chOff x="0" y="0"/>
          <a:chExt cx="0" cy="0"/>
        </a:xfrm>
      </p:grpSpPr>
      <p:sp>
        <p:nvSpPr>
          <p:cNvPr id="2558" name="Google Shape;2558;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0" name="Google Shape;2560;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1" name="Google Shape;2561;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2" name="Google Shape;2562;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3" name="Google Shape;2563;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4" name="Google Shape;2564;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6" name="Google Shape;2566;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1" name="Google Shape;2571;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2" name="Google Shape;2572;p13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3" name="Google Shape;2573;p13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4" name="Google Shape;2574;p13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5" name="Google Shape;2575;p13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6"/>
        <p:cNvGrpSpPr/>
        <p:nvPr/>
      </p:nvGrpSpPr>
      <p:grpSpPr>
        <a:xfrm>
          <a:off x="0" y="0"/>
          <a:ext cx="0" cy="0"/>
          <a:chOff x="0" y="0"/>
          <a:chExt cx="0" cy="0"/>
        </a:xfrm>
      </p:grpSpPr>
      <p:sp>
        <p:nvSpPr>
          <p:cNvPr id="2577" name="Google Shape;2577;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0" name="Google Shape;2580;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1" name="Google Shape;2581;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2" name="Google Shape;2582;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3" name="Google Shape;2583;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5" name="Google Shape;2585;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0" name="Google Shape;2590;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1" name="Google Shape;2591;p13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2" name="Google Shape;2592;p13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3" name="Google Shape;2593;p13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4" name="Google Shape;2594;p13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5"/>
        <p:cNvGrpSpPr/>
        <p:nvPr/>
      </p:nvGrpSpPr>
      <p:grpSpPr>
        <a:xfrm>
          <a:off x="0" y="0"/>
          <a:ext cx="0" cy="0"/>
          <a:chOff x="0" y="0"/>
          <a:chExt cx="0" cy="0"/>
        </a:xfrm>
      </p:grpSpPr>
      <p:sp>
        <p:nvSpPr>
          <p:cNvPr id="2596" name="Google Shape;2596;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8" name="Google Shape;2598;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9" name="Google Shape;2599;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0" name="Google Shape;2600;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1" name="Google Shape;2601;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2" name="Google Shape;2602;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4" name="Google Shape;2604;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9" name="Google Shape;2609;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2" name="Google Shape;2612;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3" name="Google Shape;2613;p13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4" name="Google Shape;2614;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5" name="Google Shape;2615;p13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6" name="Google Shape;2616;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7"/>
        <p:cNvGrpSpPr/>
        <p:nvPr/>
      </p:nvGrpSpPr>
      <p:grpSpPr>
        <a:xfrm>
          <a:off x="0" y="0"/>
          <a:ext cx="0" cy="0"/>
          <a:chOff x="0" y="0"/>
          <a:chExt cx="0" cy="0"/>
        </a:xfrm>
      </p:grpSpPr>
      <p:sp>
        <p:nvSpPr>
          <p:cNvPr id="2618" name="Google Shape;2618;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0" name="Google Shape;2620;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1" name="Google Shape;2621;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2" name="Google Shape;2622;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3" name="Google Shape;2623;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4" name="Google Shape;2624;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6" name="Google Shape;2626;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2" name="Google Shape;2632;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4" name="Google Shape;2634;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5" name="Google Shape;2635;p13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6" name="Google Shape;2636;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7" name="Google Shape;2637;p13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38" name="Google Shape;2638;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39"/>
        <p:cNvGrpSpPr/>
        <p:nvPr/>
      </p:nvGrpSpPr>
      <p:grpSpPr>
        <a:xfrm>
          <a:off x="0" y="0"/>
          <a:ext cx="0" cy="0"/>
          <a:chOff x="0" y="0"/>
          <a:chExt cx="0" cy="0"/>
        </a:xfrm>
      </p:grpSpPr>
      <p:sp>
        <p:nvSpPr>
          <p:cNvPr id="2640" name="Google Shape;2640;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2" name="Google Shape;2642;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3" name="Google Shape;2643;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4" name="Google Shape;264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5" name="Google Shape;2645;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6" name="Google Shape;2646;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8" name="Google Shape;2648;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4" name="Google Shape;2654;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6" name="Google Shape;2656;p13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7" name="Google Shape;2657;p13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58" name="Google Shape;2658;p13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59" name="Google Shape;2659;p13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60" name="Google Shape;2660;p13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1"/>
        <p:cNvGrpSpPr/>
        <p:nvPr/>
      </p:nvGrpSpPr>
      <p:grpSpPr>
        <a:xfrm>
          <a:off x="0" y="0"/>
          <a:ext cx="0" cy="0"/>
          <a:chOff x="0" y="0"/>
          <a:chExt cx="0" cy="0"/>
        </a:xfrm>
      </p:grpSpPr>
      <p:sp>
        <p:nvSpPr>
          <p:cNvPr id="2662" name="Google Shape;2662;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4" name="Google Shape;2664;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5" name="Google Shape;2665;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6" name="Google Shape;2666;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7" name="Google Shape;2667;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8" name="Google Shape;2668;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0" name="Google Shape;2670;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8" name="Google Shape;2678;p14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79" name="Google Shape;2679;p14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80" name="Google Shape;2680;p14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1" name="Google Shape;2681;p14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2" name="Google Shape;2682;p14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3"/>
        <p:cNvGrpSpPr/>
        <p:nvPr/>
      </p:nvGrpSpPr>
      <p:grpSpPr>
        <a:xfrm>
          <a:off x="0" y="0"/>
          <a:ext cx="0" cy="0"/>
          <a:chOff x="0" y="0"/>
          <a:chExt cx="0" cy="0"/>
        </a:xfrm>
      </p:grpSpPr>
      <p:sp>
        <p:nvSpPr>
          <p:cNvPr id="2684" name="Google Shape;2684;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6" name="Google Shape;2686;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7" name="Google Shape;2687;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8" name="Google Shape;2688;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9" name="Google Shape;2689;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0" name="Google Shape;2690;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2" name="Google Shape;2692;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8" name="Google Shape;2698;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9" name="Google Shape;2699;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2" name="Google Shape;2702;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3" name="Google Shape;2703;p14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4" name="Google Shape;2704;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5" name="Google Shape;2705;p14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6" name="Google Shape;2706;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7" name="Google Shape;2707;p14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08"/>
        <p:cNvGrpSpPr/>
        <p:nvPr/>
      </p:nvGrpSpPr>
      <p:grpSpPr>
        <a:xfrm>
          <a:off x="0" y="0"/>
          <a:ext cx="0" cy="0"/>
          <a:chOff x="0" y="0"/>
          <a:chExt cx="0" cy="0"/>
        </a:xfrm>
      </p:grpSpPr>
      <p:sp>
        <p:nvSpPr>
          <p:cNvPr id="2709" name="Google Shape;2709;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1" name="Google Shape;2711;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2" name="Google Shape;2712;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3" name="Google Shape;2713;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4" name="Google Shape;2714;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5" name="Google Shape;2715;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6" name="Google Shape;2716;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7" name="Google Shape;2717;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4" name="Google Shape;2724;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7" name="Google Shape;2727;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8" name="Google Shape;2728;p14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29" name="Google Shape;2729;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0" name="Google Shape;2730;p14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1" name="Google Shape;2731;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2" name="Google Shape;2732;p14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3"/>
        <p:cNvGrpSpPr/>
        <p:nvPr/>
      </p:nvGrpSpPr>
      <p:grpSpPr>
        <a:xfrm>
          <a:off x="0" y="0"/>
          <a:ext cx="0" cy="0"/>
          <a:chOff x="0" y="0"/>
          <a:chExt cx="0" cy="0"/>
        </a:xfrm>
      </p:grpSpPr>
      <p:sp>
        <p:nvSpPr>
          <p:cNvPr id="2734" name="Google Shape;2734;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6" name="Google Shape;2736;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7" name="Google Shape;2737;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38" name="Google Shape;2738;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39" name="Google Shape;2739;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0" name="Google Shape;2740;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1" name="Google Shape;2741;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2" name="Google Shape;2742;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9" name="Google Shape;2749;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2" name="Google Shape;2752;p14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3" name="Google Shape;2753;p14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4" name="Google Shape;2754;p14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5" name="Google Shape;2755;p14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6" name="Google Shape;2756;p14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7" name="Google Shape;2757;p14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58"/>
        <p:cNvGrpSpPr/>
        <p:nvPr/>
      </p:nvGrpSpPr>
      <p:grpSpPr>
        <a:xfrm>
          <a:off x="0" y="0"/>
          <a:ext cx="0" cy="0"/>
          <a:chOff x="0" y="0"/>
          <a:chExt cx="0" cy="0"/>
        </a:xfrm>
      </p:grpSpPr>
      <p:sp>
        <p:nvSpPr>
          <p:cNvPr id="2759" name="Google Shape;2759;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1" name="Google Shape;2761;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2" name="Google Shape;2762;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3" name="Google Shape;2763;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4" name="Google Shape;2764;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5" name="Google Shape;2765;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6" name="Google Shape;2766;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7" name="Google Shape;2767;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4" name="Google Shape;2774;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7" name="Google Shape;2777;p14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78" name="Google Shape;2778;p14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79" name="Google Shape;2779;p14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80" name="Google Shape;2780;p14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1" name="Google Shape;2781;p14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2" name="Google Shape;2782;p14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3"/>
        <p:cNvGrpSpPr/>
        <p:nvPr/>
      </p:nvGrpSpPr>
      <p:grpSpPr>
        <a:xfrm>
          <a:off x="0" y="0"/>
          <a:ext cx="0" cy="0"/>
          <a:chOff x="0" y="0"/>
          <a:chExt cx="0" cy="0"/>
        </a:xfrm>
      </p:grpSpPr>
      <p:sp>
        <p:nvSpPr>
          <p:cNvPr id="2784" name="Google Shape;2784;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7" name="Google Shape;2787;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8" name="Google Shape;2788;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89" name="Google Shape;2789;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0" name="Google Shape;2790;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1" name="Google Shape;2791;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2" name="Google Shape;2792;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4" name="Google Shape;2804;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5" name="Google Shape;2805;p14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6" name="Google Shape;2806;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7" name="Google Shape;2807;p14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08" name="Google Shape;2808;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09" name="Google Shape;2809;p14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10" name="Google Shape;2810;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1"/>
        <p:cNvGrpSpPr/>
        <p:nvPr/>
      </p:nvGrpSpPr>
      <p:grpSpPr>
        <a:xfrm>
          <a:off x="0" y="0"/>
          <a:ext cx="0" cy="0"/>
          <a:chOff x="0" y="0"/>
          <a:chExt cx="0" cy="0"/>
        </a:xfrm>
      </p:grpSpPr>
      <p:sp>
        <p:nvSpPr>
          <p:cNvPr id="2812" name="Google Shape;2812;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4" name="Google Shape;2814;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5" name="Google Shape;2815;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6" name="Google Shape;2816;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7" name="Google Shape;2817;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8" name="Google Shape;2818;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0" name="Google Shape;2820;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2" name="Google Shape;2832;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3" name="Google Shape;2833;p14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4" name="Google Shape;2834;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5" name="Google Shape;2835;p14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6" name="Google Shape;2836;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7" name="Google Shape;2837;p14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38" name="Google Shape;2838;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39"/>
        <p:cNvGrpSpPr/>
        <p:nvPr/>
      </p:nvGrpSpPr>
      <p:grpSpPr>
        <a:xfrm>
          <a:off x="0" y="0"/>
          <a:ext cx="0" cy="0"/>
          <a:chOff x="0" y="0"/>
          <a:chExt cx="0" cy="0"/>
        </a:xfrm>
      </p:grpSpPr>
      <p:sp>
        <p:nvSpPr>
          <p:cNvPr id="2840" name="Google Shape;2840;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2" name="Google Shape;2842;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3" name="Google Shape;2843;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4" name="Google Shape;2844;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5" name="Google Shape;2845;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6" name="Google Shape;2846;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8" name="Google Shape;2848;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8" name="Google Shape;2858;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0" name="Google Shape;2860;p14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1" name="Google Shape;2861;p14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2" name="Google Shape;2862;p14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3" name="Google Shape;2863;p14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4" name="Google Shape;2864;p14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5" name="Google Shape;2865;p14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6" name="Google Shape;2866;p14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7"/>
        <p:cNvGrpSpPr/>
        <p:nvPr/>
      </p:nvGrpSpPr>
      <p:grpSpPr>
        <a:xfrm>
          <a:off x="0" y="0"/>
          <a:ext cx="0" cy="0"/>
          <a:chOff x="0" y="0"/>
          <a:chExt cx="0" cy="0"/>
        </a:xfrm>
      </p:grpSpPr>
      <p:sp>
        <p:nvSpPr>
          <p:cNvPr id="2868" name="Google Shape;2868;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0" name="Google Shape;2870;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1" name="Google Shape;2871;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2" name="Google Shape;2872;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3" name="Google Shape;2873;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4" name="Google Shape;2874;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6" name="Google Shape;2876;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8" name="Google Shape;2888;p14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89" name="Google Shape;2889;p14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90" name="Google Shape;2890;p14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1" name="Google Shape;2891;p14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2" name="Google Shape;2892;p14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3" name="Google Shape;2893;p14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4" name="Google Shape;2894;p14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5"/>
        <p:cNvGrpSpPr/>
        <p:nvPr/>
      </p:nvGrpSpPr>
      <p:grpSpPr>
        <a:xfrm>
          <a:off x="0" y="0"/>
          <a:ext cx="0" cy="0"/>
          <a:chOff x="0" y="0"/>
          <a:chExt cx="0" cy="0"/>
        </a:xfrm>
      </p:grpSpPr>
      <p:sp>
        <p:nvSpPr>
          <p:cNvPr id="2896" name="Google Shape;289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7" name="Google Shape;289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8" name="Google Shape;289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9" name="Google Shape;289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0" name="Google Shape;290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1" name="Google Shape;290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6" name="Google Shape;2916;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8" name="Google Shape;2918;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19" name="Google Shape;2919;p14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20" name="Google Shape;2920;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1" name="Google Shape;2921;p14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2" name="Google Shape;2922;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3" name="Google Shape;2923;p14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4" name="Google Shape;2924;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5" name="Google Shape;2925;p14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6"/>
        <p:cNvGrpSpPr/>
        <p:nvPr/>
      </p:nvGrpSpPr>
      <p:grpSpPr>
        <a:xfrm>
          <a:off x="0" y="0"/>
          <a:ext cx="0" cy="0"/>
          <a:chOff x="0" y="0"/>
          <a:chExt cx="0" cy="0"/>
        </a:xfrm>
      </p:grpSpPr>
      <p:sp>
        <p:nvSpPr>
          <p:cNvPr id="2927" name="Google Shape;2927;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8" name="Google Shape;2928;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9" name="Google Shape;2929;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0" name="Google Shape;2930;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1" name="Google Shape;2931;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2" name="Google Shape;2932;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3" name="Google Shape;2933;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9" name="Google Shape;2949;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0" name="Google Shape;2950;p15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1" name="Google Shape;2951;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2" name="Google Shape;2952;p15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3" name="Google Shape;2953;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4" name="Google Shape;2954;p15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5" name="Google Shape;2955;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6" name="Google Shape;2956;p15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7"/>
        <p:cNvGrpSpPr/>
        <p:nvPr/>
      </p:nvGrpSpPr>
      <p:grpSpPr>
        <a:xfrm>
          <a:off x="0" y="0"/>
          <a:ext cx="0" cy="0"/>
          <a:chOff x="0" y="0"/>
          <a:chExt cx="0" cy="0"/>
        </a:xfrm>
      </p:grpSpPr>
      <p:sp>
        <p:nvSpPr>
          <p:cNvPr id="2958" name="Google Shape;2958;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9" name="Google Shape;2959;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0" name="Google Shape;2960;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1" name="Google Shape;2961;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2" name="Google Shape;2962;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3" name="Google Shape;2963;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4" name="Google Shape;2964;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0" name="Google Shape;2980;p15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1" name="Google Shape;2981;p15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2" name="Google Shape;2982;p15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3" name="Google Shape;2983;p15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4" name="Google Shape;2984;p15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5" name="Google Shape;2985;p15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6" name="Google Shape;2986;p15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7" name="Google Shape;2987;p15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88"/>
        <p:cNvGrpSpPr/>
        <p:nvPr/>
      </p:nvGrpSpPr>
      <p:grpSpPr>
        <a:xfrm>
          <a:off x="0" y="0"/>
          <a:ext cx="0" cy="0"/>
          <a:chOff x="0" y="0"/>
          <a:chExt cx="0" cy="0"/>
        </a:xfrm>
      </p:grpSpPr>
      <p:sp>
        <p:nvSpPr>
          <p:cNvPr id="2989" name="Google Shape;2989;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0" name="Google Shape;2990;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1" name="Google Shape;2991;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2" name="Google Shape;2992;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3" name="Google Shape;2993;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4" name="Google Shape;2994;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5" name="Google Shape;2995;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1" name="Google Shape;3011;p15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2" name="Google Shape;3012;p15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3" name="Google Shape;3013;p15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4" name="Google Shape;3014;p15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5" name="Google Shape;3015;p15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6" name="Google Shape;3016;p15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7" name="Google Shape;3017;p15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18" name="Google Shape;3018;p15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19"/>
        <p:cNvGrpSpPr/>
        <p:nvPr/>
      </p:nvGrpSpPr>
      <p:grpSpPr>
        <a:xfrm>
          <a:off x="0" y="0"/>
          <a:ext cx="0" cy="0"/>
          <a:chOff x="0" y="0"/>
          <a:chExt cx="0" cy="0"/>
        </a:xfrm>
      </p:grpSpPr>
      <p:sp>
        <p:nvSpPr>
          <p:cNvPr id="3020" name="Google Shape;3020;p15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021" name="Google Shape;3021;p1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2" name="Google Shape;3022;p1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3"/>
        <p:cNvGrpSpPr/>
        <p:nvPr/>
      </p:nvGrpSpPr>
      <p:grpSpPr>
        <a:xfrm>
          <a:off x="0" y="0"/>
          <a:ext cx="0" cy="0"/>
          <a:chOff x="0" y="0"/>
          <a:chExt cx="0" cy="0"/>
        </a:xfrm>
      </p:grpSpPr>
      <p:pic>
        <p:nvPicPr>
          <p:cNvPr id="3024" name="Google Shape;3024;p15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5" name="Google Shape;3025;p15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6" name="Google Shape;3026;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7" name="Google Shape;3027;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8" name="Google Shape;3028;p15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9" name="Google Shape;3029;p15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30" name="Google Shape;3030;p15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31"/>
        <p:cNvGrpSpPr/>
        <p:nvPr/>
      </p:nvGrpSpPr>
      <p:grpSpPr>
        <a:xfrm>
          <a:off x="0" y="0"/>
          <a:ext cx="0" cy="0"/>
          <a:chOff x="0" y="0"/>
          <a:chExt cx="0" cy="0"/>
        </a:xfrm>
      </p:grpSpPr>
      <p:pic>
        <p:nvPicPr>
          <p:cNvPr id="3032" name="Google Shape;3032;p1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3" name="Google Shape;3033;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4" name="Google Shape;3034;p1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5" name="Google Shape;3035;p15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6" name="Google Shape;3036;p15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7"/>
        <p:cNvGrpSpPr/>
        <p:nvPr/>
      </p:nvGrpSpPr>
      <p:grpSpPr>
        <a:xfrm>
          <a:off x="0" y="0"/>
          <a:ext cx="0" cy="0"/>
          <a:chOff x="0" y="0"/>
          <a:chExt cx="0" cy="0"/>
        </a:xfrm>
      </p:grpSpPr>
      <p:sp>
        <p:nvSpPr>
          <p:cNvPr id="3038" name="Google Shape;3038;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9" name="Google Shape;3039;p156"/>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40" name="Google Shape;3040;p15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1" name="Google Shape;3041;p156"/>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42"/>
        <p:cNvGrpSpPr/>
        <p:nvPr/>
      </p:nvGrpSpPr>
      <p:grpSpPr>
        <a:xfrm>
          <a:off x="0" y="0"/>
          <a:ext cx="0" cy="0"/>
          <a:chOff x="0" y="0"/>
          <a:chExt cx="0" cy="0"/>
        </a:xfrm>
      </p:grpSpPr>
      <p:pic>
        <p:nvPicPr>
          <p:cNvPr id="3043" name="Google Shape;3043;p157"/>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50" Type="http://schemas.openxmlformats.org/officeDocument/2006/relationships/slideLayout" Target="../slideLayouts/slideLayout153.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1.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58.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2.xml"/><Relationship Id="rId1" Type="http://schemas.openxmlformats.org/officeDocument/2006/relationships/slideLayout" Target="../slideLayouts/slideLayout58.xml"/></Relationships>
</file>

<file path=ppt/slides/_rels/slide10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58.xml"/><Relationship Id="rId6" Type="http://schemas.openxmlformats.org/officeDocument/2006/relationships/image" Target="../media/image89.png"/><Relationship Id="rId5" Type="http://schemas.openxmlformats.org/officeDocument/2006/relationships/image" Target="../media/image80.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1.xml"/></Relationships>
</file>

<file path=ppt/slides/_rels/slide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5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8.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58.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3" Type="http://schemas.openxmlformats.org/officeDocument/2006/relationships/hyperlink" Target="https://nvd.nist.gov/vuln/detail/CVE-2003-0223" TargetMode="External"/><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hyperlink" Target="https://nvd.nist.gov/vuln/detail/CVE-2002-0147" TargetMode="External"/><Relationship Id="rId4" Type="http://schemas.openxmlformats.org/officeDocument/2006/relationships/hyperlink" Target="https://nvd.nist.gov/vuln/detail/CVE-2002-1744"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nvd.nist.gov/vuln/detail/CVE-2017-7681/" TargetMode="External"/><Relationship Id="rId2" Type="http://schemas.openxmlformats.org/officeDocument/2006/relationships/notesSlide" Target="../notesSlides/notesSlide45.xml"/><Relationship Id="rId1" Type="http://schemas.openxmlformats.org/officeDocument/2006/relationships/slideLayout" Target="../slideLayouts/slideLayout58.xml"/><Relationship Id="rId5" Type="http://schemas.openxmlformats.org/officeDocument/2006/relationships/hyperlink" Target="https://nvd.nist.gov/vuln/detail/CVE-2017-3167/" TargetMode="External"/><Relationship Id="rId4" Type="http://schemas.openxmlformats.org/officeDocument/2006/relationships/hyperlink" Target="https://nvd.nist.gov/vuln/detail/CVE-2017-7676/"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nvd.nist.gov/vuln/detail/CVE-2014-0133/" TargetMode="External"/><Relationship Id="rId2" Type="http://schemas.openxmlformats.org/officeDocument/2006/relationships/notesSlide" Target="../notesSlides/notesSlide46.xml"/><Relationship Id="rId1" Type="http://schemas.openxmlformats.org/officeDocument/2006/relationships/slideLayout" Target="../slideLayouts/slideLayout58.xml"/><Relationship Id="rId5" Type="http://schemas.openxmlformats.org/officeDocument/2006/relationships/hyperlink" Target="https://nvd.nist.gov/vuln/detail/CVE-2017-7529/" TargetMode="External"/><Relationship Id="rId4" Type="http://schemas.openxmlformats.org/officeDocument/2006/relationships/hyperlink" Target="https://nvd.nist.gov/vuln/detail/CVE-2016-1247/"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hyperlink" Target="https://www.lockheedmartin.com/en-us/capabilities/cyber/cyber-kill-chain.html"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58.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58.xml"/><Relationship Id="rId5" Type="http://schemas.openxmlformats.org/officeDocument/2006/relationships/image" Target="../media/image44.pn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8.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58.xml"/><Relationship Id="rId5" Type="http://schemas.openxmlformats.org/officeDocument/2006/relationships/image" Target="../media/image54.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9.xml"/></Relationships>
</file>

<file path=ppt/slides/_rels/slide65.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65.xml"/><Relationship Id="rId1" Type="http://schemas.openxmlformats.org/officeDocument/2006/relationships/slideLayout" Target="../slideLayouts/slideLayout101.xml"/><Relationship Id="rId4" Type="http://schemas.openxmlformats.org/officeDocument/2006/relationships/image" Target="../media/image58.jp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8.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58.xml"/><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58.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0.xml"/><Relationship Id="rId1" Type="http://schemas.openxmlformats.org/officeDocument/2006/relationships/slideLayout" Target="../slideLayouts/slideLayout5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58.xml"/><Relationship Id="rId5" Type="http://schemas.openxmlformats.org/officeDocument/2006/relationships/image" Target="../media/image60.png"/><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5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3" Type="http://schemas.openxmlformats.org/officeDocument/2006/relationships/hyperlink" Target="http://www.example.com/welcome.html" TargetMode="External"/><Relationship Id="rId2" Type="http://schemas.openxmlformats.org/officeDocument/2006/relationships/notesSlide" Target="../notesSlides/notesSlide75.xml"/><Relationship Id="rId1" Type="http://schemas.openxmlformats.org/officeDocument/2006/relationships/slideLayout" Target="../slideLayouts/slideLayout58.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8.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58.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58.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5.png"/><Relationship Id="rId2" Type="http://schemas.openxmlformats.org/officeDocument/2006/relationships/notesSlide" Target="../notesSlides/notesSlide80.xml"/><Relationship Id="rId1" Type="http://schemas.openxmlformats.org/officeDocument/2006/relationships/slideLayout" Target="../slideLayouts/slideLayout58.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hyperlink" Target="https://us.etrade.com/home/welcome-back" TargetMode="External"/><Relationship Id="rId2" Type="http://schemas.openxmlformats.org/officeDocument/2006/relationships/notesSlide" Target="../notesSlides/notesSlide81.xml"/><Relationship Id="rId1" Type="http://schemas.openxmlformats.org/officeDocument/2006/relationships/slideLayout" Target="../slideLayouts/slideLayout58.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58.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EnableSecurity/wafw00f" TargetMode="External"/><Relationship Id="rId2" Type="http://schemas.openxmlformats.org/officeDocument/2006/relationships/notesSlide" Target="../notesSlides/notesSlide85.xml"/><Relationship Id="rId1" Type="http://schemas.openxmlformats.org/officeDocument/2006/relationships/slideLayout" Target="../slideLayouts/slideLayout58.xml"/><Relationship Id="rId4"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6.xml"/><Relationship Id="rId1" Type="http://schemas.openxmlformats.org/officeDocument/2006/relationships/slideLayout" Target="../slideLayouts/slideLayout58.xml"/><Relationship Id="rId4" Type="http://schemas.openxmlformats.org/officeDocument/2006/relationships/image" Target="../media/image79.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58.xml"/><Relationship Id="rId6" Type="http://schemas.openxmlformats.org/officeDocument/2006/relationships/image" Target="../media/image17.png"/><Relationship Id="rId5" Type="http://schemas.openxmlformats.org/officeDocument/2006/relationships/image" Target="../media/image80.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8.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4.xml"/><Relationship Id="rId1" Type="http://schemas.openxmlformats.org/officeDocument/2006/relationships/slideLayout" Target="../slideLayouts/slideLayout58.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58.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43.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1.xml"/></Relationships>
</file>

<file path=ppt/slides/_rels/slide9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58.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58.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58.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Web Vulnerabilities and Hardening </a:t>
            </a:r>
            <a:endParaRPr/>
          </a:p>
        </p:txBody>
      </p:sp>
      <p:sp>
        <p:nvSpPr>
          <p:cNvPr id="3049" name="Google Shape;3049;p158"/>
          <p:cNvSpPr txBox="1">
            <a:spLocks noGrp="1"/>
          </p:cNvSpPr>
          <p:nvPr>
            <p:ph type="title" idx="2"/>
          </p:nvPr>
        </p:nvSpPr>
        <p:spPr>
          <a:xfrm>
            <a:off x="274350" y="1614125"/>
            <a:ext cx="8595300" cy="14628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Web Vulnerabilities and Hardening</a:t>
            </a:r>
            <a:endParaRPr>
              <a:latin typeface="Roboto Light"/>
              <a:ea typeface="Roboto Light"/>
              <a:cs typeface="Roboto Light"/>
              <a:sym typeface="Roboto Light"/>
            </a:endParaRPr>
          </a:p>
        </p:txBody>
      </p:sp>
      <p:sp>
        <p:nvSpPr>
          <p:cNvPr id="3050" name="Google Shape;3050;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153" name="Google Shape;3153;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154" name="Google Shape;3154;p1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55" name="Google Shape;3155;p167"/>
          <p:cNvCxnSpPr/>
          <p:nvPr/>
        </p:nvCxnSpPr>
        <p:spPr>
          <a:xfrm rot="10800000">
            <a:off x="4831848" y="3675050"/>
            <a:ext cx="3231900" cy="0"/>
          </a:xfrm>
          <a:prstGeom prst="straightConnector1">
            <a:avLst/>
          </a:prstGeom>
          <a:noFill/>
          <a:ln w="9525" cap="flat" cmpd="sng">
            <a:solidFill>
              <a:srgbClr val="A9B7C0"/>
            </a:solidFill>
            <a:prstDash val="solid"/>
            <a:round/>
            <a:headEnd type="none" w="sm" len="sm"/>
            <a:tailEnd type="none" w="sm" len="sm"/>
          </a:ln>
        </p:spPr>
      </p:cxnSp>
      <p:cxnSp>
        <p:nvCxnSpPr>
          <p:cNvPr id="3156" name="Google Shape;3156;p167"/>
          <p:cNvCxnSpPr/>
          <p:nvPr/>
        </p:nvCxnSpPr>
        <p:spPr>
          <a:xfrm rot="10800000">
            <a:off x="5446248" y="2379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3157" name="Google Shape;3157;p167"/>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3158" name="Google Shape;3158;p167"/>
          <p:cNvCxnSpPr/>
          <p:nvPr/>
        </p:nvCxnSpPr>
        <p:spPr>
          <a:xfrm rot="10800000">
            <a:off x="457250" y="3141650"/>
            <a:ext cx="3031500" cy="0"/>
          </a:xfrm>
          <a:prstGeom prst="straightConnector1">
            <a:avLst/>
          </a:prstGeom>
          <a:noFill/>
          <a:ln w="9525" cap="flat" cmpd="sng">
            <a:solidFill>
              <a:srgbClr val="000000"/>
            </a:solidFill>
            <a:prstDash val="solid"/>
            <a:round/>
            <a:headEnd type="none" w="sm" len="sm"/>
            <a:tailEnd type="none" w="sm" len="sm"/>
          </a:ln>
        </p:spPr>
      </p:cxnSp>
      <p:cxnSp>
        <p:nvCxnSpPr>
          <p:cNvPr id="3159" name="Google Shape;3159;p167"/>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160" name="Google Shape;3160;p167"/>
          <p:cNvSpPr/>
          <p:nvPr/>
        </p:nvSpPr>
        <p:spPr>
          <a:xfrm rot="-4979340">
            <a:off x="3044287" y="11514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67"/>
          <p:cNvSpPr/>
          <p:nvPr/>
        </p:nvSpPr>
        <p:spPr>
          <a:xfrm rot="7923045">
            <a:off x="3022558" y="11491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67"/>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67"/>
          <p:cNvSpPr/>
          <p:nvPr/>
        </p:nvSpPr>
        <p:spPr>
          <a:xfrm rot="4022619">
            <a:off x="5167801" y="19159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67"/>
          <p:cNvSpPr/>
          <p:nvPr/>
        </p:nvSpPr>
        <p:spPr>
          <a:xfrm rot="-6818172">
            <a:off x="5165072" y="19064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67"/>
          <p:cNvSpPr/>
          <p:nvPr/>
        </p:nvSpPr>
        <p:spPr>
          <a:xfrm rot="-9361798">
            <a:off x="3032238" y="11431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67"/>
          <p:cNvSpPr/>
          <p:nvPr/>
        </p:nvSpPr>
        <p:spPr>
          <a:xfrm rot="-8939422">
            <a:off x="3497212" y="31375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67"/>
          <p:cNvSpPr/>
          <p:nvPr/>
        </p:nvSpPr>
        <p:spPr>
          <a:xfrm rot="1821421">
            <a:off x="3497457" y="31373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67"/>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67"/>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67"/>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67"/>
          <p:cNvSpPr/>
          <p:nvPr/>
        </p:nvSpPr>
        <p:spPr>
          <a:xfrm rot="8347474">
            <a:off x="4779056" y="31266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67"/>
          <p:cNvSpPr/>
          <p:nvPr/>
        </p:nvSpPr>
        <p:spPr>
          <a:xfrm rot="-2492975">
            <a:off x="4779130" y="31265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67"/>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67"/>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67"/>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3176" name="Google Shape;3176;p167"/>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3177" name="Google Shape;3177;p167"/>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3178" name="Google Shape;3178;p167"/>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3179" name="Google Shape;3179;p167"/>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3180" name="Google Shape;3180;p167"/>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3181" name="Google Shape;3181;p167"/>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Exploitation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Active compromise of adversary’s apps, servers, or network, and averting physical, logical, or administrative controls. </a:t>
            </a:r>
            <a:endParaRPr>
              <a:solidFill>
                <a:srgbClr val="A9B7C0"/>
              </a:solidFill>
              <a:latin typeface="Roboto"/>
              <a:ea typeface="Roboto"/>
              <a:cs typeface="Roboto"/>
              <a:sym typeface="Roboto"/>
            </a:endParaRPr>
          </a:p>
        </p:txBody>
      </p:sp>
      <p:sp>
        <p:nvSpPr>
          <p:cNvPr id="3182" name="Google Shape;3182;p167"/>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3183" name="Google Shape;3183;p167"/>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Weaponization</a:t>
            </a:r>
            <a:br>
              <a:rPr lang="en" b="1">
                <a:latin typeface="Roboto"/>
                <a:ea typeface="Roboto"/>
                <a:cs typeface="Roboto"/>
                <a:sym typeface="Roboto"/>
              </a:rPr>
            </a:br>
            <a:r>
              <a:rPr lang="en">
                <a:latin typeface="Roboto"/>
                <a:ea typeface="Roboto"/>
                <a:cs typeface="Roboto"/>
                <a:sym typeface="Roboto"/>
              </a:rPr>
              <a:t>Preparation of offensive </a:t>
            </a:r>
            <a:br>
              <a:rPr lang="en">
                <a:latin typeface="Roboto"/>
                <a:ea typeface="Roboto"/>
                <a:cs typeface="Roboto"/>
                <a:sym typeface="Roboto"/>
              </a:rPr>
            </a:br>
            <a:r>
              <a:rPr lang="en">
                <a:latin typeface="Roboto"/>
                <a:ea typeface="Roboto"/>
                <a:cs typeface="Roboto"/>
                <a:sym typeface="Roboto"/>
              </a:rPr>
              <a:t>operations against specific </a:t>
            </a:r>
            <a:br>
              <a:rPr lang="en">
                <a:latin typeface="Roboto"/>
                <a:ea typeface="Roboto"/>
                <a:cs typeface="Roboto"/>
                <a:sym typeface="Roboto"/>
              </a:rPr>
            </a:br>
            <a:r>
              <a:rPr lang="en">
                <a:latin typeface="Roboto"/>
                <a:ea typeface="Roboto"/>
                <a:cs typeface="Roboto"/>
                <a:sym typeface="Roboto"/>
              </a:rPr>
              <a:t>targets using information </a:t>
            </a:r>
            <a:br>
              <a:rPr lang="en">
                <a:latin typeface="Roboto"/>
                <a:ea typeface="Roboto"/>
                <a:cs typeface="Roboto"/>
                <a:sym typeface="Roboto"/>
              </a:rPr>
            </a:br>
            <a:r>
              <a:rPr lang="en">
                <a:latin typeface="Roboto"/>
                <a:ea typeface="Roboto"/>
                <a:cs typeface="Roboto"/>
                <a:sym typeface="Roboto"/>
              </a:rPr>
              <a:t>gathered during reconnaissance.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3184" name="Google Shape;3184;p167"/>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Delivery</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Launch of the operation. Attacks carried out based on Red Team offensive strategies.</a:t>
            </a:r>
            <a:endParaRPr>
              <a:solidFill>
                <a:srgbClr val="A9B7C0"/>
              </a:solidFill>
              <a:latin typeface="Roboto"/>
              <a:ea typeface="Roboto"/>
              <a:cs typeface="Roboto"/>
              <a:sym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61"/>
        <p:cNvGrpSpPr/>
        <p:nvPr/>
      </p:nvGrpSpPr>
      <p:grpSpPr>
        <a:xfrm>
          <a:off x="0" y="0"/>
          <a:ext cx="0" cy="0"/>
          <a:chOff x="0" y="0"/>
          <a:chExt cx="0" cy="0"/>
        </a:xfrm>
      </p:grpSpPr>
      <p:sp>
        <p:nvSpPr>
          <p:cNvPr id="4462" name="Google Shape;4462;p25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Path Traversal</a:t>
            </a:r>
            <a:endParaRPr/>
          </a:p>
        </p:txBody>
      </p:sp>
      <p:sp>
        <p:nvSpPr>
          <p:cNvPr id="4463" name="Google Shape;4463;p2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100</a:t>
            </a:fld>
            <a:endParaRPr sz="6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67"/>
        <p:cNvGrpSpPr/>
        <p:nvPr/>
      </p:nvGrpSpPr>
      <p:grpSpPr>
        <a:xfrm>
          <a:off x="0" y="0"/>
          <a:ext cx="0" cy="0"/>
          <a:chOff x="0" y="0"/>
          <a:chExt cx="0" cy="0"/>
        </a:xfrm>
      </p:grpSpPr>
      <p:sp>
        <p:nvSpPr>
          <p:cNvPr id="4468" name="Google Shape;4468;p2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Path Traversal Mitigation</a:t>
            </a:r>
            <a:endParaRPr/>
          </a:p>
        </p:txBody>
      </p:sp>
      <p:sp>
        <p:nvSpPr>
          <p:cNvPr id="4469" name="Google Shape;4469;p2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Path traversal is usually the result of a lack of input validation.   </a:t>
            </a:r>
            <a:endParaRPr/>
          </a:p>
          <a:p>
            <a:pPr marL="0" lvl="0" indent="0" algn="l" rtl="0">
              <a:spcBef>
                <a:spcPts val="0"/>
              </a:spcBef>
              <a:spcAft>
                <a:spcPts val="0"/>
              </a:spcAft>
              <a:buNone/>
            </a:pPr>
            <a:endParaRPr/>
          </a:p>
        </p:txBody>
      </p:sp>
      <p:sp>
        <p:nvSpPr>
          <p:cNvPr id="4470" name="Google Shape;4470;p2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101</a:t>
            </a:fld>
            <a:endParaRPr sz="600"/>
          </a:p>
        </p:txBody>
      </p:sp>
      <p:pic>
        <p:nvPicPr>
          <p:cNvPr id="4471" name="Google Shape;4471;p258"/>
          <p:cNvPicPr preferRelativeResize="0"/>
          <p:nvPr/>
        </p:nvPicPr>
        <p:blipFill>
          <a:blip r:embed="rId3">
            <a:alphaModFix/>
          </a:blip>
          <a:stretch>
            <a:fillRect/>
          </a:stretch>
        </p:blipFill>
        <p:spPr>
          <a:xfrm>
            <a:off x="488184" y="1183050"/>
            <a:ext cx="8167632" cy="3611625"/>
          </a:xfrm>
          <a:prstGeom prst="rect">
            <a:avLst/>
          </a:prstGeom>
          <a:noFill/>
          <a:ln>
            <a:noFill/>
          </a:ln>
        </p:spPr>
      </p:pic>
      <p:sp>
        <p:nvSpPr>
          <p:cNvPr id="4472" name="Google Shape;4472;p258"/>
          <p:cNvSpPr txBox="1"/>
          <p:nvPr/>
        </p:nvSpPr>
        <p:spPr>
          <a:xfrm>
            <a:off x="994909" y="1725250"/>
            <a:ext cx="1751700" cy="24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Input validation is the primary defense mechanism. </a:t>
            </a:r>
            <a:br>
              <a:rPr lang="en" sz="1600">
                <a:latin typeface="Roboto"/>
                <a:ea typeface="Roboto"/>
                <a:cs typeface="Roboto"/>
                <a:sym typeface="Roboto"/>
              </a:rPr>
            </a:br>
            <a:r>
              <a:rPr lang="en" sz="1600">
                <a:latin typeface="Roboto"/>
                <a:ea typeface="Roboto"/>
                <a:cs typeface="Roboto"/>
                <a:sym typeface="Roboto"/>
              </a:rPr>
              <a:t>The same rules apply as discussed in </a:t>
            </a:r>
            <a:br>
              <a:rPr lang="en" sz="1600">
                <a:latin typeface="Roboto"/>
                <a:ea typeface="Roboto"/>
                <a:cs typeface="Roboto"/>
                <a:sym typeface="Roboto"/>
              </a:rPr>
            </a:br>
            <a:r>
              <a:rPr lang="en" sz="1600">
                <a:latin typeface="Roboto"/>
                <a:ea typeface="Roboto"/>
                <a:cs typeface="Roboto"/>
                <a:sym typeface="Roboto"/>
              </a:rPr>
              <a:t>the parameter tampering exercise.</a:t>
            </a:r>
            <a:endParaRPr sz="1600">
              <a:latin typeface="Roboto"/>
              <a:ea typeface="Roboto"/>
              <a:cs typeface="Roboto"/>
              <a:sym typeface="Roboto"/>
            </a:endParaRPr>
          </a:p>
        </p:txBody>
      </p:sp>
      <p:sp>
        <p:nvSpPr>
          <p:cNvPr id="4473" name="Google Shape;4473;p258"/>
          <p:cNvSpPr txBox="1"/>
          <p:nvPr/>
        </p:nvSpPr>
        <p:spPr>
          <a:xfrm>
            <a:off x="3777184" y="1747325"/>
            <a:ext cx="1681200" cy="25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Ensure that all files and folders on the local server have proper access controls in place through system hardening.</a:t>
            </a:r>
            <a:endParaRPr sz="1600">
              <a:latin typeface="Roboto"/>
              <a:ea typeface="Roboto"/>
              <a:cs typeface="Roboto"/>
              <a:sym typeface="Roboto"/>
            </a:endParaRPr>
          </a:p>
        </p:txBody>
      </p:sp>
      <p:sp>
        <p:nvSpPr>
          <p:cNvPr id="4474" name="Google Shape;4474;p258"/>
          <p:cNvSpPr txBox="1"/>
          <p:nvPr/>
        </p:nvSpPr>
        <p:spPr>
          <a:xfrm>
            <a:off x="6488859" y="1747325"/>
            <a:ext cx="1681200" cy="24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Web developers should avoid storing private sensitive information in the web root directory.</a:t>
            </a:r>
            <a:endParaRPr sz="1600">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78"/>
        <p:cNvGrpSpPr/>
        <p:nvPr/>
      </p:nvGrpSpPr>
      <p:grpSpPr>
        <a:xfrm>
          <a:off x="0" y="0"/>
          <a:ext cx="0" cy="0"/>
          <a:chOff x="0" y="0"/>
          <a:chExt cx="0" cy="0"/>
        </a:xfrm>
      </p:grpSpPr>
      <p:sp>
        <p:nvSpPr>
          <p:cNvPr id="4479" name="Google Shape;4479;p2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Cross-Site Scripting (XSS)</a:t>
            </a:r>
            <a:endParaRPr/>
          </a:p>
        </p:txBody>
      </p:sp>
      <p:sp>
        <p:nvSpPr>
          <p:cNvPr id="4480" name="Google Shape;4480;p2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Cross-site scripting (XSS) attacks occur when an attacker takes advantage of a web vulnerability by injecting malicious code into a web browser that’s stored on the back-end server. This is typically in the form of a script, which then affects subsequent visitors to that same web page.</a:t>
            </a:r>
            <a:endParaRPr/>
          </a:p>
          <a:p>
            <a:pPr marL="0" lvl="0" indent="0" algn="l" rtl="0">
              <a:spcBef>
                <a:spcPts val="0"/>
              </a:spcBef>
              <a:spcAft>
                <a:spcPts val="0"/>
              </a:spcAft>
              <a:buNone/>
            </a:pPr>
            <a:endParaRPr/>
          </a:p>
        </p:txBody>
      </p:sp>
      <p:sp>
        <p:nvSpPr>
          <p:cNvPr id="4481" name="Google Shape;4481;p2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102</a:t>
            </a:fld>
            <a:endParaRPr sz="600"/>
          </a:p>
        </p:txBody>
      </p:sp>
      <p:pic>
        <p:nvPicPr>
          <p:cNvPr id="4482" name="Google Shape;4482;p259"/>
          <p:cNvPicPr preferRelativeResize="0"/>
          <p:nvPr/>
        </p:nvPicPr>
        <p:blipFill>
          <a:blip r:embed="rId3">
            <a:alphaModFix/>
          </a:blip>
          <a:stretch>
            <a:fillRect/>
          </a:stretch>
        </p:blipFill>
        <p:spPr>
          <a:xfrm>
            <a:off x="5159625" y="1690425"/>
            <a:ext cx="3448150" cy="3049974"/>
          </a:xfrm>
          <a:prstGeom prst="rect">
            <a:avLst/>
          </a:prstGeom>
          <a:noFill/>
          <a:ln>
            <a:noFill/>
          </a:ln>
        </p:spPr>
      </p:pic>
      <p:sp>
        <p:nvSpPr>
          <p:cNvPr id="4483" name="Google Shape;4483;p2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84" name="Google Shape;4484;p259"/>
          <p:cNvSpPr txBox="1">
            <a:spLocks noGrp="1"/>
          </p:cNvSpPr>
          <p:nvPr>
            <p:ph type="body" idx="3"/>
          </p:nvPr>
        </p:nvSpPr>
        <p:spPr>
          <a:xfrm>
            <a:off x="175" y="2112225"/>
            <a:ext cx="5385300" cy="2753700"/>
          </a:xfrm>
          <a:prstGeom prst="rect">
            <a:avLst/>
          </a:prstGeom>
        </p:spPr>
        <p:txBody>
          <a:bodyPr spcFirstLastPara="1" wrap="square" lIns="457200" tIns="0" rIns="457200" bIns="914400" anchor="t" anchorCtr="0">
            <a:noAutofit/>
          </a:bodyPr>
          <a:lstStyle/>
          <a:p>
            <a:pPr marL="320040" lvl="0" indent="-180340" algn="l" rtl="0">
              <a:spcBef>
                <a:spcPts val="0"/>
              </a:spcBef>
              <a:spcAft>
                <a:spcPts val="0"/>
              </a:spcAft>
              <a:buSzPts val="1400"/>
              <a:buChar char="●"/>
            </a:pPr>
            <a:r>
              <a:rPr lang="en"/>
              <a:t>An end user’s browser doesn’t have the capability to detect such attacks because of the default trust relationship it has with the source.</a:t>
            </a:r>
            <a:endParaRPr/>
          </a:p>
          <a:p>
            <a:pPr marL="0" lvl="0" indent="0" algn="l" rtl="0">
              <a:spcBef>
                <a:spcPts val="0"/>
              </a:spcBef>
              <a:spcAft>
                <a:spcPts val="0"/>
              </a:spcAft>
              <a:buNone/>
            </a:pPr>
            <a:endParaRPr/>
          </a:p>
          <a:p>
            <a:pPr marL="320040" lvl="0" indent="-180340" algn="l" rtl="0">
              <a:spcBef>
                <a:spcPts val="0"/>
              </a:spcBef>
              <a:spcAft>
                <a:spcPts val="0"/>
              </a:spcAft>
              <a:buSzPts val="1400"/>
              <a:buChar char="●"/>
            </a:pPr>
            <a:r>
              <a:rPr lang="en"/>
              <a:t>As a result, the affected end user’s web browser allows the malicious script free access to session tokens, cookies, and any other sensitive information stored by the browser.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88"/>
        <p:cNvGrpSpPr/>
        <p:nvPr/>
      </p:nvGrpSpPr>
      <p:grpSpPr>
        <a:xfrm>
          <a:off x="0" y="0"/>
          <a:ext cx="0" cy="0"/>
          <a:chOff x="0" y="0"/>
          <a:chExt cx="0" cy="0"/>
        </a:xfrm>
      </p:grpSpPr>
      <p:sp>
        <p:nvSpPr>
          <p:cNvPr id="4489" name="Google Shape;4489;p260"/>
          <p:cNvSpPr/>
          <p:nvPr/>
        </p:nvSpPr>
        <p:spPr>
          <a:xfrm>
            <a:off x="7430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60"/>
          <p:cNvSpPr/>
          <p:nvPr/>
        </p:nvSpPr>
        <p:spPr>
          <a:xfrm>
            <a:off x="33974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60"/>
          <p:cNvSpPr/>
          <p:nvPr/>
        </p:nvSpPr>
        <p:spPr>
          <a:xfrm>
            <a:off x="60518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XSS Demo Setup</a:t>
            </a:r>
            <a:endParaRPr/>
          </a:p>
        </p:txBody>
      </p:sp>
      <p:sp>
        <p:nvSpPr>
          <p:cNvPr id="4493" name="Google Shape;4493;p260"/>
          <p:cNvSpPr txBox="1">
            <a:spLocks noGrp="1"/>
          </p:cNvSpPr>
          <p:nvPr>
            <p:ph type="subTitle" idx="1"/>
          </p:nvPr>
        </p:nvSpPr>
        <p:spPr>
          <a:xfrm>
            <a:off x="0" y="675975"/>
            <a:ext cx="9432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how to execute a cross-site scripting attack with the </a:t>
            </a:r>
            <a:br>
              <a:rPr lang="en"/>
            </a:br>
            <a:r>
              <a:rPr lang="en"/>
              <a:t>following scenario:</a:t>
            </a:r>
            <a:endParaRPr/>
          </a:p>
        </p:txBody>
      </p:sp>
      <p:sp>
        <p:nvSpPr>
          <p:cNvPr id="4494" name="Google Shape;4494;p260"/>
          <p:cNvSpPr txBox="1"/>
          <p:nvPr/>
        </p:nvSpPr>
        <p:spPr>
          <a:xfrm>
            <a:off x="354725" y="3085300"/>
            <a:ext cx="2424900" cy="13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You’re a criminal hacker whose mission is to gain root access to a web server.</a:t>
            </a:r>
            <a:endParaRPr>
              <a:latin typeface="Roboto"/>
              <a:ea typeface="Roboto"/>
              <a:cs typeface="Roboto"/>
              <a:sym typeface="Roboto"/>
            </a:endParaRPr>
          </a:p>
        </p:txBody>
      </p:sp>
      <p:sp>
        <p:nvSpPr>
          <p:cNvPr id="4495" name="Google Shape;4495;p2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103</a:t>
            </a:fld>
            <a:endParaRPr sz="600">
              <a:solidFill>
                <a:srgbClr val="FFFFFF"/>
              </a:solidFill>
            </a:endParaRPr>
          </a:p>
        </p:txBody>
      </p:sp>
      <p:sp>
        <p:nvSpPr>
          <p:cNvPr id="4496" name="Google Shape;4496;p260"/>
          <p:cNvSpPr txBox="1"/>
          <p:nvPr/>
        </p:nvSpPr>
        <p:spPr>
          <a:xfrm>
            <a:off x="3196275" y="3085300"/>
            <a:ext cx="2703000" cy="194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Before you can do that, you need to steal a session cookie.</a:t>
            </a:r>
            <a:endParaRPr>
              <a:latin typeface="Roboto"/>
              <a:ea typeface="Roboto"/>
              <a:cs typeface="Roboto"/>
              <a:sym typeface="Roboto"/>
            </a:endParaRPr>
          </a:p>
        </p:txBody>
      </p:sp>
      <p:sp>
        <p:nvSpPr>
          <p:cNvPr id="4497" name="Google Shape;4497;p260"/>
          <p:cNvSpPr txBox="1"/>
          <p:nvPr/>
        </p:nvSpPr>
        <p:spPr>
          <a:xfrm>
            <a:off x="6459325" y="3085300"/>
            <a:ext cx="2537700" cy="17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 will perform a cross-site scripting attack, but first will need to determine if the attack is possible.</a:t>
            </a:r>
            <a:endParaRPr>
              <a:latin typeface="Roboto"/>
              <a:ea typeface="Roboto"/>
              <a:cs typeface="Roboto"/>
              <a:sym typeface="Roboto"/>
            </a:endParaRPr>
          </a:p>
        </p:txBody>
      </p:sp>
      <p:pic>
        <p:nvPicPr>
          <p:cNvPr id="4498" name="Google Shape;4498;p260"/>
          <p:cNvPicPr preferRelativeResize="0"/>
          <p:nvPr/>
        </p:nvPicPr>
        <p:blipFill>
          <a:blip r:embed="rId3">
            <a:alphaModFix/>
          </a:blip>
          <a:stretch>
            <a:fillRect/>
          </a:stretch>
        </p:blipFill>
        <p:spPr>
          <a:xfrm>
            <a:off x="5867888" y="1225450"/>
            <a:ext cx="827470" cy="3662574"/>
          </a:xfrm>
          <a:prstGeom prst="rect">
            <a:avLst/>
          </a:prstGeom>
          <a:noFill/>
          <a:ln>
            <a:noFill/>
          </a:ln>
        </p:spPr>
      </p:pic>
      <p:pic>
        <p:nvPicPr>
          <p:cNvPr id="4499" name="Google Shape;4499;p260"/>
          <p:cNvPicPr preferRelativeResize="0"/>
          <p:nvPr/>
        </p:nvPicPr>
        <p:blipFill>
          <a:blip r:embed="rId3">
            <a:alphaModFix/>
          </a:blip>
          <a:stretch>
            <a:fillRect/>
          </a:stretch>
        </p:blipFill>
        <p:spPr>
          <a:xfrm>
            <a:off x="2597413" y="1225450"/>
            <a:ext cx="827470" cy="3662574"/>
          </a:xfrm>
          <a:prstGeom prst="rect">
            <a:avLst/>
          </a:prstGeom>
          <a:noFill/>
          <a:ln>
            <a:noFill/>
          </a:ln>
        </p:spPr>
      </p:pic>
      <p:pic>
        <p:nvPicPr>
          <p:cNvPr id="4500" name="Google Shape;4500;p260"/>
          <p:cNvPicPr preferRelativeResize="0"/>
          <p:nvPr/>
        </p:nvPicPr>
        <p:blipFill>
          <a:blip r:embed="rId4">
            <a:alphaModFix/>
          </a:blip>
          <a:stretch>
            <a:fillRect/>
          </a:stretch>
        </p:blipFill>
        <p:spPr>
          <a:xfrm>
            <a:off x="630175" y="1618525"/>
            <a:ext cx="1562348" cy="1367700"/>
          </a:xfrm>
          <a:prstGeom prst="rect">
            <a:avLst/>
          </a:prstGeom>
          <a:noFill/>
          <a:ln>
            <a:noFill/>
          </a:ln>
        </p:spPr>
      </p:pic>
      <p:pic>
        <p:nvPicPr>
          <p:cNvPr id="4501" name="Google Shape;4501;p260"/>
          <p:cNvPicPr preferRelativeResize="0"/>
          <p:nvPr/>
        </p:nvPicPr>
        <p:blipFill>
          <a:blip r:embed="rId5">
            <a:alphaModFix/>
          </a:blip>
          <a:stretch>
            <a:fillRect/>
          </a:stretch>
        </p:blipFill>
        <p:spPr>
          <a:xfrm>
            <a:off x="6806113" y="1552075"/>
            <a:ext cx="1522556" cy="1500599"/>
          </a:xfrm>
          <a:prstGeom prst="rect">
            <a:avLst/>
          </a:prstGeom>
          <a:noFill/>
          <a:ln>
            <a:noFill/>
          </a:ln>
        </p:spPr>
      </p:pic>
      <p:pic>
        <p:nvPicPr>
          <p:cNvPr id="4502" name="Google Shape;4502;p260"/>
          <p:cNvPicPr preferRelativeResize="0"/>
          <p:nvPr/>
        </p:nvPicPr>
        <p:blipFill>
          <a:blip r:embed="rId6">
            <a:alphaModFix/>
          </a:blip>
          <a:stretch>
            <a:fillRect/>
          </a:stretch>
        </p:blipFill>
        <p:spPr>
          <a:xfrm>
            <a:off x="3718150" y="1381358"/>
            <a:ext cx="1562350" cy="1540367"/>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506"/>
        <p:cNvGrpSpPr/>
        <p:nvPr/>
      </p:nvGrpSpPr>
      <p:grpSpPr>
        <a:xfrm>
          <a:off x="0" y="0"/>
          <a:ext cx="0" cy="0"/>
          <a:chOff x="0" y="0"/>
          <a:chExt cx="0" cy="0"/>
        </a:xfrm>
      </p:grpSpPr>
      <p:sp>
        <p:nvSpPr>
          <p:cNvPr id="4507" name="Google Shape;4507;p26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Cross-Site Scripting</a:t>
            </a:r>
            <a:endParaRPr/>
          </a:p>
        </p:txBody>
      </p:sp>
      <p:sp>
        <p:nvSpPr>
          <p:cNvPr id="4508" name="Google Shape;4508;p2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104</a:t>
            </a:fld>
            <a:endParaRPr sz="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BF7C3"/>
        </a:solidFill>
        <a:effectLst/>
      </p:bgPr>
    </p:bg>
    <p:spTree>
      <p:nvGrpSpPr>
        <p:cNvPr id="1" name="Shape 4512"/>
        <p:cNvGrpSpPr/>
        <p:nvPr/>
      </p:nvGrpSpPr>
      <p:grpSpPr>
        <a:xfrm>
          <a:off x="0" y="0"/>
          <a:ext cx="0" cy="0"/>
          <a:chOff x="0" y="0"/>
          <a:chExt cx="0" cy="0"/>
        </a:xfrm>
      </p:grpSpPr>
      <p:sp>
        <p:nvSpPr>
          <p:cNvPr id="4513" name="Google Shape;4513;p2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XSS Mitigation</a:t>
            </a:r>
            <a:endParaRPr/>
          </a:p>
        </p:txBody>
      </p:sp>
      <p:sp>
        <p:nvSpPr>
          <p:cNvPr id="4514" name="Google Shape;4514;p2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Mitigation strategies include:</a:t>
            </a:r>
            <a:endParaRPr/>
          </a:p>
        </p:txBody>
      </p:sp>
      <p:sp>
        <p:nvSpPr>
          <p:cNvPr id="4515" name="Google Shape;4515;p262"/>
          <p:cNvSpPr/>
          <p:nvPr/>
        </p:nvSpPr>
        <p:spPr>
          <a:xfrm>
            <a:off x="1352550" y="1338011"/>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62"/>
          <p:cNvSpPr/>
          <p:nvPr/>
        </p:nvSpPr>
        <p:spPr>
          <a:xfrm>
            <a:off x="1352550" y="21819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62"/>
          <p:cNvSpPr/>
          <p:nvPr/>
        </p:nvSpPr>
        <p:spPr>
          <a:xfrm>
            <a:off x="1352550" y="3025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62"/>
          <p:cNvSpPr txBox="1">
            <a:spLocks noGrp="1"/>
          </p:cNvSpPr>
          <p:nvPr>
            <p:ph type="subTitle" idx="1"/>
          </p:nvPr>
        </p:nvSpPr>
        <p:spPr>
          <a:xfrm>
            <a:off x="-12225" y="1491875"/>
            <a:ext cx="8991600" cy="455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200"/>
              </a:spcAft>
              <a:buNone/>
            </a:pPr>
            <a:r>
              <a:rPr lang="en" sz="1400" dirty="0">
                <a:solidFill>
                  <a:schemeClr val="dk1"/>
                </a:solidFill>
                <a:latin typeface="Roboto"/>
                <a:ea typeface="Roboto"/>
                <a:cs typeface="Roboto"/>
                <a:sym typeface="Roboto"/>
              </a:rPr>
              <a:t>Data Output Encoding: Encodes user-controlled data before its output in an HTTP response. This prevents it from being misinterpreted as active content.</a:t>
            </a:r>
            <a:endParaRPr sz="1400" dirty="0">
              <a:latin typeface="Roboto"/>
              <a:ea typeface="Roboto"/>
              <a:cs typeface="Roboto"/>
              <a:sym typeface="Roboto"/>
            </a:endParaRPr>
          </a:p>
        </p:txBody>
      </p:sp>
      <p:sp>
        <p:nvSpPr>
          <p:cNvPr id="4519" name="Google Shape;4519;p262"/>
          <p:cNvSpPr txBox="1">
            <a:spLocks noGrp="1"/>
          </p:cNvSpPr>
          <p:nvPr>
            <p:ph type="subTitle" idx="2"/>
          </p:nvPr>
        </p:nvSpPr>
        <p:spPr>
          <a:xfrm>
            <a:off x="0" y="2299125"/>
            <a:ext cx="8991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200"/>
              </a:spcAft>
              <a:buNone/>
            </a:pPr>
            <a:r>
              <a:rPr lang="en" sz="1400" dirty="0">
                <a:solidFill>
                  <a:schemeClr val="dk1"/>
                </a:solidFill>
                <a:latin typeface="Roboto"/>
                <a:ea typeface="Roboto"/>
                <a:cs typeface="Roboto"/>
                <a:sym typeface="Roboto"/>
              </a:rPr>
              <a:t>Data Input Filters: Filters data at the point where user input is received, based on expected or valid input criteria.</a:t>
            </a:r>
            <a:endParaRPr sz="1400" dirty="0"/>
          </a:p>
        </p:txBody>
      </p:sp>
      <p:sp>
        <p:nvSpPr>
          <p:cNvPr id="4520" name="Google Shape;4520;p262"/>
          <p:cNvSpPr txBox="1">
            <a:spLocks noGrp="1"/>
          </p:cNvSpPr>
          <p:nvPr>
            <p:ph type="subTitle" idx="3"/>
          </p:nvPr>
        </p:nvSpPr>
        <p:spPr>
          <a:xfrm>
            <a:off x="-12300" y="3177475"/>
            <a:ext cx="9144000" cy="4554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Content Security Policy (CSP):</a:t>
            </a:r>
            <a:r>
              <a:rPr lang="en" b="1">
                <a:solidFill>
                  <a:schemeClr val="dk1"/>
                </a:solidFill>
                <a:latin typeface="Roboto"/>
                <a:ea typeface="Roboto"/>
                <a:cs typeface="Roboto"/>
                <a:sym typeface="Roboto"/>
              </a:rPr>
              <a:t> </a:t>
            </a:r>
            <a:r>
              <a:rPr lang="en">
                <a:solidFill>
                  <a:schemeClr val="dk1"/>
                </a:solidFill>
                <a:latin typeface="Roboto"/>
                <a:ea typeface="Roboto"/>
                <a:cs typeface="Roboto"/>
                <a:sym typeface="Roboto"/>
              </a:rPr>
              <a:t>Detects and mitigates specific types of attacks, including XSS and other injection attacks. (Not all browsers support CSP.)</a:t>
            </a:r>
            <a:endParaRPr/>
          </a:p>
        </p:txBody>
      </p:sp>
      <p:pic>
        <p:nvPicPr>
          <p:cNvPr id="4521" name="Google Shape;4521;p262"/>
          <p:cNvPicPr preferRelativeResize="0"/>
          <p:nvPr/>
        </p:nvPicPr>
        <p:blipFill rotWithShape="1">
          <a:blip r:embed="rId3">
            <a:alphaModFix/>
          </a:blip>
          <a:srcRect t="1774" b="1765"/>
          <a:stretch/>
        </p:blipFill>
        <p:spPr>
          <a:xfrm>
            <a:off x="429768" y="1333973"/>
            <a:ext cx="785566" cy="606900"/>
          </a:xfrm>
          <a:prstGeom prst="rect">
            <a:avLst/>
          </a:prstGeom>
          <a:noFill/>
          <a:ln>
            <a:noFill/>
          </a:ln>
        </p:spPr>
      </p:pic>
      <p:pic>
        <p:nvPicPr>
          <p:cNvPr id="4522" name="Google Shape;4522;p262"/>
          <p:cNvPicPr preferRelativeResize="0"/>
          <p:nvPr/>
        </p:nvPicPr>
        <p:blipFill rotWithShape="1">
          <a:blip r:embed="rId3">
            <a:alphaModFix/>
          </a:blip>
          <a:srcRect t="1774" b="1765"/>
          <a:stretch/>
        </p:blipFill>
        <p:spPr>
          <a:xfrm>
            <a:off x="429768" y="2163073"/>
            <a:ext cx="785566" cy="606900"/>
          </a:xfrm>
          <a:prstGeom prst="rect">
            <a:avLst/>
          </a:prstGeom>
          <a:noFill/>
          <a:ln>
            <a:noFill/>
          </a:ln>
        </p:spPr>
      </p:pic>
      <p:pic>
        <p:nvPicPr>
          <p:cNvPr id="4523" name="Google Shape;4523;p262"/>
          <p:cNvPicPr preferRelativeResize="0"/>
          <p:nvPr/>
        </p:nvPicPr>
        <p:blipFill rotWithShape="1">
          <a:blip r:embed="rId3">
            <a:alphaModFix/>
          </a:blip>
          <a:srcRect t="1774" b="1765"/>
          <a:stretch/>
        </p:blipFill>
        <p:spPr>
          <a:xfrm>
            <a:off x="432306" y="3023448"/>
            <a:ext cx="785567" cy="606900"/>
          </a:xfrm>
          <a:prstGeom prst="rect">
            <a:avLst/>
          </a:prstGeom>
          <a:noFill/>
          <a:ln>
            <a:noFill/>
          </a:ln>
        </p:spPr>
      </p:pic>
      <p:sp>
        <p:nvSpPr>
          <p:cNvPr id="4524" name="Google Shape;4524;p2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105</a:t>
            </a:fld>
            <a:endParaRPr sz="6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528"/>
        <p:cNvGrpSpPr/>
        <p:nvPr/>
      </p:nvGrpSpPr>
      <p:grpSpPr>
        <a:xfrm>
          <a:off x="0" y="0"/>
          <a:ext cx="0" cy="0"/>
          <a:chOff x="0" y="0"/>
          <a:chExt cx="0" cy="0"/>
        </a:xfrm>
      </p:grpSpPr>
      <p:sp>
        <p:nvSpPr>
          <p:cNvPr id="4529" name="Google Shape;4529;p26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4530" name="Google Shape;4530;p26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Executing Exploits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OWASP’s </a:t>
            </a:r>
            <a:br>
              <a:rPr lang="en" sz="2000">
                <a:latin typeface="Roboto Light"/>
                <a:ea typeface="Roboto Light"/>
                <a:cs typeface="Roboto Light"/>
                <a:sym typeface="Roboto Light"/>
              </a:rPr>
            </a:br>
            <a:r>
              <a:rPr lang="en" sz="2000">
                <a:latin typeface="Roboto Light"/>
                <a:ea typeface="Roboto Light"/>
                <a:cs typeface="Roboto Light"/>
                <a:sym typeface="Roboto Light"/>
              </a:rPr>
              <a:t>Broken Web Apps to demonstrate the </a:t>
            </a:r>
            <a:br>
              <a:rPr lang="en" sz="2000">
                <a:latin typeface="Roboto Light"/>
                <a:ea typeface="Roboto Light"/>
                <a:cs typeface="Roboto Light"/>
                <a:sym typeface="Roboto Light"/>
              </a:rPr>
            </a:br>
            <a:r>
              <a:rPr lang="en" sz="2000">
                <a:latin typeface="Roboto Light"/>
                <a:ea typeface="Roboto Light"/>
                <a:cs typeface="Roboto Light"/>
                <a:sym typeface="Roboto Light"/>
              </a:rPr>
              <a:t>various ways a website can be exploited.</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endParaRPr>
              <a:latin typeface="Roboto Light"/>
              <a:ea typeface="Roboto Light"/>
              <a:cs typeface="Roboto Light"/>
              <a:sym typeface="Roboto Light"/>
            </a:endParaRPr>
          </a:p>
          <a:p>
            <a:pPr marL="0" lvl="0" indent="0" algn="l" rtl="0">
              <a:lnSpc>
                <a:spcPct val="115000"/>
              </a:lnSpc>
              <a:spcBef>
                <a:spcPts val="0"/>
              </a:spcBef>
              <a:spcAft>
                <a:spcPts val="0"/>
              </a:spcAft>
              <a:buNone/>
            </a:pPr>
            <a:endParaRPr>
              <a:latin typeface="Roboto Light"/>
              <a:ea typeface="Roboto Light"/>
              <a:cs typeface="Roboto Light"/>
              <a:sym typeface="Roboto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534"/>
        <p:cNvGrpSpPr/>
        <p:nvPr/>
      </p:nvGrpSpPr>
      <p:grpSpPr>
        <a:xfrm>
          <a:off x="0" y="0"/>
          <a:ext cx="0" cy="0"/>
          <a:chOff x="0" y="0"/>
          <a:chExt cx="0" cy="0"/>
        </a:xfrm>
      </p:grpSpPr>
      <p:sp>
        <p:nvSpPr>
          <p:cNvPr id="4535" name="Google Shape;4535;p2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107</a:t>
            </a:fld>
            <a:endParaRPr sz="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539"/>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8"/>
        <p:cNvGrpSpPr/>
        <p:nvPr/>
      </p:nvGrpSpPr>
      <p:grpSpPr>
        <a:xfrm>
          <a:off x="0" y="0"/>
          <a:ext cx="0" cy="0"/>
          <a:chOff x="0" y="0"/>
          <a:chExt cx="0" cy="0"/>
        </a:xfrm>
      </p:grpSpPr>
      <p:sp>
        <p:nvSpPr>
          <p:cNvPr id="3189" name="Google Shape;3189;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190" name="Google Shape;3190;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191" name="Google Shape;3191;p1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92" name="Google Shape;3192;p168"/>
          <p:cNvCxnSpPr/>
          <p:nvPr/>
        </p:nvCxnSpPr>
        <p:spPr>
          <a:xfrm rot="10800000">
            <a:off x="4831848" y="3675050"/>
            <a:ext cx="3231900" cy="0"/>
          </a:xfrm>
          <a:prstGeom prst="straightConnector1">
            <a:avLst/>
          </a:prstGeom>
          <a:noFill/>
          <a:ln w="9525" cap="flat" cmpd="sng">
            <a:solidFill>
              <a:srgbClr val="000000"/>
            </a:solidFill>
            <a:prstDash val="solid"/>
            <a:round/>
            <a:headEnd type="none" w="sm" len="sm"/>
            <a:tailEnd type="none" w="sm" len="sm"/>
          </a:ln>
        </p:spPr>
      </p:cxnSp>
      <p:cxnSp>
        <p:nvCxnSpPr>
          <p:cNvPr id="3193" name="Google Shape;3193;p168"/>
          <p:cNvCxnSpPr/>
          <p:nvPr/>
        </p:nvCxnSpPr>
        <p:spPr>
          <a:xfrm rot="10800000">
            <a:off x="5446248" y="2379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3194" name="Google Shape;3194;p168"/>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3195" name="Google Shape;3195;p168"/>
          <p:cNvCxnSpPr/>
          <p:nvPr/>
        </p:nvCxnSpPr>
        <p:spPr>
          <a:xfrm rot="10800000">
            <a:off x="457250" y="3141650"/>
            <a:ext cx="3031500" cy="0"/>
          </a:xfrm>
          <a:prstGeom prst="straightConnector1">
            <a:avLst/>
          </a:prstGeom>
          <a:noFill/>
          <a:ln w="9525" cap="flat" cmpd="sng">
            <a:solidFill>
              <a:srgbClr val="000000"/>
            </a:solidFill>
            <a:prstDash val="solid"/>
            <a:round/>
            <a:headEnd type="none" w="sm" len="sm"/>
            <a:tailEnd type="none" w="sm" len="sm"/>
          </a:ln>
        </p:spPr>
      </p:cxnSp>
      <p:cxnSp>
        <p:nvCxnSpPr>
          <p:cNvPr id="3196" name="Google Shape;3196;p168"/>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197" name="Google Shape;3197;p168"/>
          <p:cNvSpPr/>
          <p:nvPr/>
        </p:nvSpPr>
        <p:spPr>
          <a:xfrm rot="-4979340">
            <a:off x="3044287" y="11514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68"/>
          <p:cNvSpPr/>
          <p:nvPr/>
        </p:nvSpPr>
        <p:spPr>
          <a:xfrm rot="7923045">
            <a:off x="3022558" y="11491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68"/>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68"/>
          <p:cNvSpPr/>
          <p:nvPr/>
        </p:nvSpPr>
        <p:spPr>
          <a:xfrm rot="4022619">
            <a:off x="5167801" y="19159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68"/>
          <p:cNvSpPr/>
          <p:nvPr/>
        </p:nvSpPr>
        <p:spPr>
          <a:xfrm rot="-6818172">
            <a:off x="5165072" y="19064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68"/>
          <p:cNvSpPr/>
          <p:nvPr/>
        </p:nvSpPr>
        <p:spPr>
          <a:xfrm rot="-9361798">
            <a:off x="3032238" y="11431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68"/>
          <p:cNvSpPr/>
          <p:nvPr/>
        </p:nvSpPr>
        <p:spPr>
          <a:xfrm rot="-8939422">
            <a:off x="3497212" y="31375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68"/>
          <p:cNvSpPr/>
          <p:nvPr/>
        </p:nvSpPr>
        <p:spPr>
          <a:xfrm rot="1821421">
            <a:off x="3497457" y="31373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68"/>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68"/>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68"/>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68"/>
          <p:cNvSpPr/>
          <p:nvPr/>
        </p:nvSpPr>
        <p:spPr>
          <a:xfrm rot="8347474">
            <a:off x="4779056" y="31266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68"/>
          <p:cNvSpPr/>
          <p:nvPr/>
        </p:nvSpPr>
        <p:spPr>
          <a:xfrm rot="-2492975">
            <a:off x="4779130" y="31265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68"/>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68"/>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68"/>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3213" name="Google Shape;3213;p168"/>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3214" name="Google Shape;3214;p168"/>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3215" name="Google Shape;3215;p168"/>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3216" name="Google Shape;3216;p168"/>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3217" name="Google Shape;3217;p168"/>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3218" name="Google Shape;3218;p168"/>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Exploitation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Active compromise of adversary’s apps, servers, or network, and averting physical, logical, or administrative controls. </a:t>
            </a:r>
            <a:endParaRPr>
              <a:solidFill>
                <a:srgbClr val="A9B7C0"/>
              </a:solidFill>
              <a:latin typeface="Roboto"/>
              <a:ea typeface="Roboto"/>
              <a:cs typeface="Roboto"/>
              <a:sym typeface="Roboto"/>
            </a:endParaRPr>
          </a:p>
        </p:txBody>
      </p:sp>
      <p:sp>
        <p:nvSpPr>
          <p:cNvPr id="3219" name="Google Shape;3219;p168"/>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3220" name="Google Shape;3220;p168"/>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Weaponization</a:t>
            </a:r>
            <a:br>
              <a:rPr lang="en" b="1">
                <a:latin typeface="Roboto"/>
                <a:ea typeface="Roboto"/>
                <a:cs typeface="Roboto"/>
                <a:sym typeface="Roboto"/>
              </a:rPr>
            </a:br>
            <a:r>
              <a:rPr lang="en">
                <a:latin typeface="Roboto"/>
                <a:ea typeface="Roboto"/>
                <a:cs typeface="Roboto"/>
                <a:sym typeface="Roboto"/>
              </a:rPr>
              <a:t>Preparation of offensive </a:t>
            </a:r>
            <a:br>
              <a:rPr lang="en">
                <a:latin typeface="Roboto"/>
                <a:ea typeface="Roboto"/>
                <a:cs typeface="Roboto"/>
                <a:sym typeface="Roboto"/>
              </a:rPr>
            </a:br>
            <a:r>
              <a:rPr lang="en">
                <a:latin typeface="Roboto"/>
                <a:ea typeface="Roboto"/>
                <a:cs typeface="Roboto"/>
                <a:sym typeface="Roboto"/>
              </a:rPr>
              <a:t>operations against specific </a:t>
            </a:r>
            <a:br>
              <a:rPr lang="en">
                <a:latin typeface="Roboto"/>
                <a:ea typeface="Roboto"/>
                <a:cs typeface="Roboto"/>
                <a:sym typeface="Roboto"/>
              </a:rPr>
            </a:br>
            <a:r>
              <a:rPr lang="en">
                <a:latin typeface="Roboto"/>
                <a:ea typeface="Roboto"/>
                <a:cs typeface="Roboto"/>
                <a:sym typeface="Roboto"/>
              </a:rPr>
              <a:t>targets using information </a:t>
            </a:r>
            <a:br>
              <a:rPr lang="en">
                <a:latin typeface="Roboto"/>
                <a:ea typeface="Roboto"/>
                <a:cs typeface="Roboto"/>
                <a:sym typeface="Roboto"/>
              </a:rPr>
            </a:br>
            <a:r>
              <a:rPr lang="en">
                <a:latin typeface="Roboto"/>
                <a:ea typeface="Roboto"/>
                <a:cs typeface="Roboto"/>
                <a:sym typeface="Roboto"/>
              </a:rPr>
              <a:t>gathered during reconnaissance.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3221" name="Google Shape;3221;p168"/>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Delivery</a:t>
            </a:r>
            <a:br>
              <a:rPr lang="en" b="1">
                <a:latin typeface="Roboto"/>
                <a:ea typeface="Roboto"/>
                <a:cs typeface="Roboto"/>
                <a:sym typeface="Roboto"/>
              </a:rPr>
            </a:br>
            <a:r>
              <a:rPr lang="en">
                <a:latin typeface="Roboto"/>
                <a:ea typeface="Roboto"/>
                <a:cs typeface="Roboto"/>
                <a:sym typeface="Roboto"/>
              </a:rPr>
              <a:t>Launch of the operation. Attacks carried out based on Red Team offensive strategies.</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5"/>
        <p:cNvGrpSpPr/>
        <p:nvPr/>
      </p:nvGrpSpPr>
      <p:grpSpPr>
        <a:xfrm>
          <a:off x="0" y="0"/>
          <a:ext cx="0" cy="0"/>
          <a:chOff x="0" y="0"/>
          <a:chExt cx="0" cy="0"/>
        </a:xfrm>
      </p:grpSpPr>
      <p:sp>
        <p:nvSpPr>
          <p:cNvPr id="3226" name="Google Shape;3226;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227" name="Google Shape;3227;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228" name="Google Shape;3228;p1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229" name="Google Shape;3229;p169"/>
          <p:cNvCxnSpPr/>
          <p:nvPr/>
        </p:nvCxnSpPr>
        <p:spPr>
          <a:xfrm rot="10800000">
            <a:off x="4831848" y="3675050"/>
            <a:ext cx="3231900" cy="0"/>
          </a:xfrm>
          <a:prstGeom prst="straightConnector1">
            <a:avLst/>
          </a:prstGeom>
          <a:noFill/>
          <a:ln w="9525" cap="flat" cmpd="sng">
            <a:solidFill>
              <a:srgbClr val="000000"/>
            </a:solidFill>
            <a:prstDash val="solid"/>
            <a:round/>
            <a:headEnd type="none" w="sm" len="sm"/>
            <a:tailEnd type="none" w="sm" len="sm"/>
          </a:ln>
        </p:spPr>
      </p:cxnSp>
      <p:cxnSp>
        <p:nvCxnSpPr>
          <p:cNvPr id="3230" name="Google Shape;3230;p169"/>
          <p:cNvCxnSpPr/>
          <p:nvPr/>
        </p:nvCxnSpPr>
        <p:spPr>
          <a:xfrm rot="10800000">
            <a:off x="5446248" y="2379650"/>
            <a:ext cx="2617500" cy="0"/>
          </a:xfrm>
          <a:prstGeom prst="straightConnector1">
            <a:avLst/>
          </a:prstGeom>
          <a:noFill/>
          <a:ln w="9525" cap="flat" cmpd="sng">
            <a:solidFill>
              <a:srgbClr val="000000"/>
            </a:solidFill>
            <a:prstDash val="solid"/>
            <a:round/>
            <a:headEnd type="none" w="sm" len="sm"/>
            <a:tailEnd type="none" w="sm" len="sm"/>
          </a:ln>
        </p:spPr>
      </p:cxnSp>
      <p:cxnSp>
        <p:nvCxnSpPr>
          <p:cNvPr id="3231" name="Google Shape;3231;p169"/>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3232" name="Google Shape;3232;p169"/>
          <p:cNvCxnSpPr/>
          <p:nvPr/>
        </p:nvCxnSpPr>
        <p:spPr>
          <a:xfrm rot="10800000">
            <a:off x="457250" y="3141650"/>
            <a:ext cx="3031500" cy="0"/>
          </a:xfrm>
          <a:prstGeom prst="straightConnector1">
            <a:avLst/>
          </a:prstGeom>
          <a:noFill/>
          <a:ln w="9525" cap="flat" cmpd="sng">
            <a:solidFill>
              <a:srgbClr val="000000"/>
            </a:solidFill>
            <a:prstDash val="solid"/>
            <a:round/>
            <a:headEnd type="none" w="sm" len="sm"/>
            <a:tailEnd type="none" w="sm" len="sm"/>
          </a:ln>
        </p:spPr>
      </p:cxnSp>
      <p:cxnSp>
        <p:nvCxnSpPr>
          <p:cNvPr id="3233" name="Google Shape;3233;p169"/>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234" name="Google Shape;3234;p169"/>
          <p:cNvSpPr/>
          <p:nvPr/>
        </p:nvSpPr>
        <p:spPr>
          <a:xfrm rot="-4979340">
            <a:off x="3044287" y="11514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69"/>
          <p:cNvSpPr/>
          <p:nvPr/>
        </p:nvSpPr>
        <p:spPr>
          <a:xfrm rot="7923045">
            <a:off x="3022558" y="1149127"/>
            <a:ext cx="2774756" cy="2775201"/>
          </a:xfrm>
          <a:prstGeom prst="blockArc">
            <a:avLst>
              <a:gd name="adj1" fmla="val 12602522"/>
              <a:gd name="adj2" fmla="val 16867657"/>
              <a:gd name="adj3" fmla="val 20844"/>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69"/>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69"/>
          <p:cNvSpPr/>
          <p:nvPr/>
        </p:nvSpPr>
        <p:spPr>
          <a:xfrm rot="4022619">
            <a:off x="5167801" y="1915995"/>
            <a:ext cx="577648" cy="579030"/>
          </a:xfrm>
          <a:prstGeom prst="pie">
            <a:avLst>
              <a:gd name="adj1" fmla="val 6190354"/>
              <a:gd name="adj2" fmla="val 14996165"/>
            </a:avLst>
          </a:prstGeom>
          <a:solidFill>
            <a:srgbClr val="365C8B"/>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69"/>
          <p:cNvSpPr/>
          <p:nvPr/>
        </p:nvSpPr>
        <p:spPr>
          <a:xfrm rot="-6818172">
            <a:off x="5165072" y="1906475"/>
            <a:ext cx="577660" cy="578915"/>
          </a:xfrm>
          <a:prstGeom prst="pie">
            <a:avLst>
              <a:gd name="adj1" fmla="val 4028252"/>
              <a:gd name="adj2" fmla="val 1718367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69"/>
          <p:cNvSpPr/>
          <p:nvPr/>
        </p:nvSpPr>
        <p:spPr>
          <a:xfrm rot="-9361798">
            <a:off x="3032238" y="11431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69"/>
          <p:cNvSpPr/>
          <p:nvPr/>
        </p:nvSpPr>
        <p:spPr>
          <a:xfrm rot="-8939422">
            <a:off x="3497212" y="31375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69"/>
          <p:cNvSpPr/>
          <p:nvPr/>
        </p:nvSpPr>
        <p:spPr>
          <a:xfrm rot="1821421">
            <a:off x="3497457" y="31373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69"/>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69"/>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69"/>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69"/>
          <p:cNvSpPr/>
          <p:nvPr/>
        </p:nvSpPr>
        <p:spPr>
          <a:xfrm rot="8347474">
            <a:off x="4779056" y="31266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69"/>
          <p:cNvSpPr/>
          <p:nvPr/>
        </p:nvSpPr>
        <p:spPr>
          <a:xfrm rot="-2492975">
            <a:off x="4779130" y="31265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69"/>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69"/>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69"/>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3250" name="Google Shape;3250;p169"/>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3251" name="Google Shape;3251;p169"/>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3252" name="Google Shape;3252;p169"/>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3253" name="Google Shape;3253;p169"/>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254" name="Google Shape;3254;p169"/>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3255" name="Google Shape;3255;p169"/>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Exploitation</a:t>
            </a:r>
            <a:br>
              <a:rPr lang="en" b="1">
                <a:latin typeface="Roboto"/>
                <a:ea typeface="Roboto"/>
                <a:cs typeface="Roboto"/>
                <a:sym typeface="Roboto"/>
              </a:rPr>
            </a:br>
            <a:r>
              <a:rPr lang="en">
                <a:latin typeface="Roboto"/>
                <a:ea typeface="Roboto"/>
                <a:cs typeface="Roboto"/>
                <a:sym typeface="Roboto"/>
              </a:rPr>
              <a:t>Active compromise of adversary’s apps, servers, or network, and averting physical, logical, or administrative controls. </a:t>
            </a:r>
            <a:endParaRPr>
              <a:latin typeface="Roboto"/>
              <a:ea typeface="Roboto"/>
              <a:cs typeface="Roboto"/>
              <a:sym typeface="Roboto"/>
            </a:endParaRPr>
          </a:p>
        </p:txBody>
      </p:sp>
      <p:sp>
        <p:nvSpPr>
          <p:cNvPr id="3256" name="Google Shape;3256;p169"/>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3257" name="Google Shape;3257;p169"/>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Weaponization</a:t>
            </a:r>
            <a:br>
              <a:rPr lang="en" b="1">
                <a:latin typeface="Roboto"/>
                <a:ea typeface="Roboto"/>
                <a:cs typeface="Roboto"/>
                <a:sym typeface="Roboto"/>
              </a:rPr>
            </a:br>
            <a:r>
              <a:rPr lang="en">
                <a:latin typeface="Roboto"/>
                <a:ea typeface="Roboto"/>
                <a:cs typeface="Roboto"/>
                <a:sym typeface="Roboto"/>
              </a:rPr>
              <a:t>Preparation of offensive </a:t>
            </a:r>
            <a:br>
              <a:rPr lang="en">
                <a:latin typeface="Roboto"/>
                <a:ea typeface="Roboto"/>
                <a:cs typeface="Roboto"/>
                <a:sym typeface="Roboto"/>
              </a:rPr>
            </a:br>
            <a:r>
              <a:rPr lang="en">
                <a:latin typeface="Roboto"/>
                <a:ea typeface="Roboto"/>
                <a:cs typeface="Roboto"/>
                <a:sym typeface="Roboto"/>
              </a:rPr>
              <a:t>operations against specific </a:t>
            </a:r>
            <a:br>
              <a:rPr lang="en">
                <a:latin typeface="Roboto"/>
                <a:ea typeface="Roboto"/>
                <a:cs typeface="Roboto"/>
                <a:sym typeface="Roboto"/>
              </a:rPr>
            </a:br>
            <a:r>
              <a:rPr lang="en">
                <a:latin typeface="Roboto"/>
                <a:ea typeface="Roboto"/>
                <a:cs typeface="Roboto"/>
                <a:sym typeface="Roboto"/>
              </a:rPr>
              <a:t>targets using information </a:t>
            </a:r>
            <a:br>
              <a:rPr lang="en">
                <a:latin typeface="Roboto"/>
                <a:ea typeface="Roboto"/>
                <a:cs typeface="Roboto"/>
                <a:sym typeface="Roboto"/>
              </a:rPr>
            </a:br>
            <a:r>
              <a:rPr lang="en">
                <a:latin typeface="Roboto"/>
                <a:ea typeface="Roboto"/>
                <a:cs typeface="Roboto"/>
                <a:sym typeface="Roboto"/>
              </a:rPr>
              <a:t>gathered during reconnaissance.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3258" name="Google Shape;3258;p169"/>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Delivery</a:t>
            </a:r>
            <a:br>
              <a:rPr lang="en" b="1">
                <a:latin typeface="Roboto"/>
                <a:ea typeface="Roboto"/>
                <a:cs typeface="Roboto"/>
                <a:sym typeface="Roboto"/>
              </a:rPr>
            </a:br>
            <a:r>
              <a:rPr lang="en">
                <a:latin typeface="Roboto"/>
                <a:ea typeface="Roboto"/>
                <a:cs typeface="Roboto"/>
                <a:sym typeface="Roboto"/>
              </a:rPr>
              <a:t>Launch of the operation. Attacks carried out based on Red Team offensive strategies.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2"/>
        <p:cNvGrpSpPr/>
        <p:nvPr/>
      </p:nvGrpSpPr>
      <p:grpSpPr>
        <a:xfrm>
          <a:off x="0" y="0"/>
          <a:ext cx="0" cy="0"/>
          <a:chOff x="0" y="0"/>
          <a:chExt cx="0" cy="0"/>
        </a:xfrm>
      </p:grpSpPr>
      <p:sp>
        <p:nvSpPr>
          <p:cNvPr id="3263" name="Google Shape;3263;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264" name="Google Shape;3264;p1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265" name="Google Shape;3265;p1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266" name="Google Shape;3266;p170"/>
          <p:cNvCxnSpPr/>
          <p:nvPr/>
        </p:nvCxnSpPr>
        <p:spPr>
          <a:xfrm rot="10800000">
            <a:off x="4831848" y="3675050"/>
            <a:ext cx="3231900" cy="0"/>
          </a:xfrm>
          <a:prstGeom prst="straightConnector1">
            <a:avLst/>
          </a:prstGeom>
          <a:noFill/>
          <a:ln w="9525" cap="flat" cmpd="sng">
            <a:solidFill>
              <a:srgbClr val="000000"/>
            </a:solidFill>
            <a:prstDash val="solid"/>
            <a:round/>
            <a:headEnd type="none" w="sm" len="sm"/>
            <a:tailEnd type="none" w="sm" len="sm"/>
          </a:ln>
        </p:spPr>
      </p:cxnSp>
      <p:cxnSp>
        <p:nvCxnSpPr>
          <p:cNvPr id="3267" name="Google Shape;3267;p170"/>
          <p:cNvCxnSpPr/>
          <p:nvPr/>
        </p:nvCxnSpPr>
        <p:spPr>
          <a:xfrm rot="10800000">
            <a:off x="5446248" y="2379650"/>
            <a:ext cx="2617500" cy="0"/>
          </a:xfrm>
          <a:prstGeom prst="straightConnector1">
            <a:avLst/>
          </a:prstGeom>
          <a:noFill/>
          <a:ln w="9525" cap="flat" cmpd="sng">
            <a:solidFill>
              <a:srgbClr val="000000"/>
            </a:solidFill>
            <a:prstDash val="solid"/>
            <a:round/>
            <a:headEnd type="none" w="sm" len="sm"/>
            <a:tailEnd type="none" w="sm" len="sm"/>
          </a:ln>
        </p:spPr>
      </p:cxnSp>
      <p:cxnSp>
        <p:nvCxnSpPr>
          <p:cNvPr id="3268" name="Google Shape;3268;p170"/>
          <p:cNvCxnSpPr/>
          <p:nvPr/>
        </p:nvCxnSpPr>
        <p:spPr>
          <a:xfrm rot="10800000">
            <a:off x="4403800" y="1235800"/>
            <a:ext cx="3636300" cy="0"/>
          </a:xfrm>
          <a:prstGeom prst="straightConnector1">
            <a:avLst/>
          </a:prstGeom>
          <a:noFill/>
          <a:ln w="9525" cap="flat" cmpd="sng">
            <a:solidFill>
              <a:srgbClr val="000000"/>
            </a:solidFill>
            <a:prstDash val="solid"/>
            <a:round/>
            <a:headEnd type="none" w="sm" len="sm"/>
            <a:tailEnd type="none" w="sm" len="sm"/>
          </a:ln>
        </p:spPr>
      </p:cxnSp>
      <p:cxnSp>
        <p:nvCxnSpPr>
          <p:cNvPr id="3269" name="Google Shape;3269;p170"/>
          <p:cNvCxnSpPr/>
          <p:nvPr/>
        </p:nvCxnSpPr>
        <p:spPr>
          <a:xfrm rot="10800000">
            <a:off x="457250" y="3141650"/>
            <a:ext cx="3031500" cy="0"/>
          </a:xfrm>
          <a:prstGeom prst="straightConnector1">
            <a:avLst/>
          </a:prstGeom>
          <a:noFill/>
          <a:ln w="9525" cap="flat" cmpd="sng">
            <a:solidFill>
              <a:srgbClr val="000000"/>
            </a:solidFill>
            <a:prstDash val="solid"/>
            <a:round/>
            <a:headEnd type="none" w="sm" len="sm"/>
            <a:tailEnd type="none" w="sm" len="sm"/>
          </a:ln>
        </p:spPr>
      </p:cxnSp>
      <p:cxnSp>
        <p:nvCxnSpPr>
          <p:cNvPr id="3270" name="Google Shape;3270;p170"/>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271" name="Google Shape;3271;p170"/>
          <p:cNvSpPr/>
          <p:nvPr/>
        </p:nvSpPr>
        <p:spPr>
          <a:xfrm rot="-4979340">
            <a:off x="3044287" y="11514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70"/>
          <p:cNvSpPr/>
          <p:nvPr/>
        </p:nvSpPr>
        <p:spPr>
          <a:xfrm rot="7923045">
            <a:off x="3022558" y="1149127"/>
            <a:ext cx="2774756" cy="2775201"/>
          </a:xfrm>
          <a:prstGeom prst="blockArc">
            <a:avLst>
              <a:gd name="adj1" fmla="val 12602522"/>
              <a:gd name="adj2" fmla="val 16867657"/>
              <a:gd name="adj3" fmla="val 20844"/>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70"/>
          <p:cNvSpPr/>
          <p:nvPr/>
        </p:nvSpPr>
        <p:spPr>
          <a:xfrm rot="3597646">
            <a:off x="3025955" y="1161181"/>
            <a:ext cx="2774111" cy="2776438"/>
          </a:xfrm>
          <a:prstGeom prst="blockArc">
            <a:avLst>
              <a:gd name="adj1" fmla="val 12602522"/>
              <a:gd name="adj2" fmla="val 16867657"/>
              <a:gd name="adj3" fmla="val 20844"/>
            </a:avLst>
          </a:prstGeom>
          <a:solidFill>
            <a:srgbClr val="1D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70"/>
          <p:cNvSpPr/>
          <p:nvPr/>
        </p:nvSpPr>
        <p:spPr>
          <a:xfrm rot="4022619">
            <a:off x="5167801" y="1915995"/>
            <a:ext cx="577648" cy="579030"/>
          </a:xfrm>
          <a:prstGeom prst="pie">
            <a:avLst>
              <a:gd name="adj1" fmla="val 6190354"/>
              <a:gd name="adj2" fmla="val 14996165"/>
            </a:avLst>
          </a:prstGeom>
          <a:solidFill>
            <a:srgbClr val="365C8B"/>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70"/>
          <p:cNvSpPr/>
          <p:nvPr/>
        </p:nvSpPr>
        <p:spPr>
          <a:xfrm rot="-6818172">
            <a:off x="5165072" y="1906475"/>
            <a:ext cx="577660" cy="578915"/>
          </a:xfrm>
          <a:prstGeom prst="pie">
            <a:avLst>
              <a:gd name="adj1" fmla="val 4028252"/>
              <a:gd name="adj2" fmla="val 1718367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70"/>
          <p:cNvSpPr/>
          <p:nvPr/>
        </p:nvSpPr>
        <p:spPr>
          <a:xfrm rot="-9361798">
            <a:off x="3032238" y="11431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70"/>
          <p:cNvSpPr/>
          <p:nvPr/>
        </p:nvSpPr>
        <p:spPr>
          <a:xfrm rot="-8939422">
            <a:off x="3497212" y="31375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70"/>
          <p:cNvSpPr/>
          <p:nvPr/>
        </p:nvSpPr>
        <p:spPr>
          <a:xfrm rot="1821421">
            <a:off x="3497457" y="31373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70"/>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70"/>
          <p:cNvSpPr/>
          <p:nvPr/>
        </p:nvSpPr>
        <p:spPr>
          <a:xfrm rot="-176551">
            <a:off x="4150035" y="1162579"/>
            <a:ext cx="578563" cy="578263"/>
          </a:xfrm>
          <a:prstGeom prst="pie">
            <a:avLst>
              <a:gd name="adj1" fmla="val 6190354"/>
              <a:gd name="adj2" fmla="val 14996165"/>
            </a:avLst>
          </a:prstGeom>
          <a:solidFill>
            <a:srgbClr val="000000">
              <a:alpha val="81560"/>
            </a:srgb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70"/>
          <p:cNvSpPr/>
          <p:nvPr/>
        </p:nvSpPr>
        <p:spPr>
          <a:xfrm rot="10584085">
            <a:off x="4150018" y="1162787"/>
            <a:ext cx="578340" cy="578041"/>
          </a:xfrm>
          <a:prstGeom prst="pie">
            <a:avLst>
              <a:gd name="adj1" fmla="val 4028252"/>
              <a:gd name="adj2" fmla="val 17183677"/>
            </a:avLst>
          </a:prstGeom>
          <a:solidFill>
            <a:srgbClr val="1D1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70"/>
          <p:cNvSpPr/>
          <p:nvPr/>
        </p:nvSpPr>
        <p:spPr>
          <a:xfrm rot="8347474">
            <a:off x="4779056" y="31266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70"/>
          <p:cNvSpPr/>
          <p:nvPr/>
        </p:nvSpPr>
        <p:spPr>
          <a:xfrm rot="-2492975">
            <a:off x="4779130" y="31265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70"/>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70"/>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70"/>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3287" name="Google Shape;3287;p170"/>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3288" name="Google Shape;3288;p170"/>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3289" name="Google Shape;3289;p170"/>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3290" name="Google Shape;3290;p170"/>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291" name="Google Shape;3291;p170"/>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Exfiltration</a:t>
            </a:r>
            <a:br>
              <a:rPr lang="en" b="1">
                <a:latin typeface="Roboto"/>
                <a:ea typeface="Roboto"/>
                <a:cs typeface="Roboto"/>
                <a:sym typeface="Roboto"/>
              </a:rPr>
            </a:br>
            <a:r>
              <a:rPr lang="en">
                <a:latin typeface="Roboto"/>
                <a:ea typeface="Roboto"/>
                <a:cs typeface="Roboto"/>
                <a:sym typeface="Roboto"/>
              </a:rPr>
              <a:t>Ultimate goal. The exfiltration of private, sensitive data that the </a:t>
            </a:r>
            <a:br>
              <a:rPr lang="en">
                <a:latin typeface="Roboto"/>
                <a:ea typeface="Roboto"/>
                <a:cs typeface="Roboto"/>
                <a:sym typeface="Roboto"/>
              </a:rPr>
            </a:br>
            <a:r>
              <a:rPr lang="en">
                <a:latin typeface="Roboto"/>
                <a:ea typeface="Roboto"/>
                <a:cs typeface="Roboto"/>
                <a:sym typeface="Roboto"/>
              </a:rPr>
              <a:t>target considers critically sensitive.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3292" name="Google Shape;3292;p170"/>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Exploitation</a:t>
            </a:r>
            <a:br>
              <a:rPr lang="en" b="1">
                <a:latin typeface="Roboto"/>
                <a:ea typeface="Roboto"/>
                <a:cs typeface="Roboto"/>
                <a:sym typeface="Roboto"/>
              </a:rPr>
            </a:br>
            <a:r>
              <a:rPr lang="en">
                <a:latin typeface="Roboto"/>
                <a:ea typeface="Roboto"/>
                <a:cs typeface="Roboto"/>
                <a:sym typeface="Roboto"/>
              </a:rPr>
              <a:t>Active compromise of adversary’s apps, servers, or network, and averting physical, logical, or administrative controls. </a:t>
            </a:r>
            <a:endParaRPr>
              <a:latin typeface="Roboto"/>
              <a:ea typeface="Roboto"/>
              <a:cs typeface="Roboto"/>
              <a:sym typeface="Roboto"/>
            </a:endParaRPr>
          </a:p>
        </p:txBody>
      </p:sp>
      <p:sp>
        <p:nvSpPr>
          <p:cNvPr id="3293" name="Google Shape;3293;p170"/>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3294" name="Google Shape;3294;p170"/>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Weaponization</a:t>
            </a:r>
            <a:br>
              <a:rPr lang="en" b="1">
                <a:latin typeface="Roboto"/>
                <a:ea typeface="Roboto"/>
                <a:cs typeface="Roboto"/>
                <a:sym typeface="Roboto"/>
              </a:rPr>
            </a:br>
            <a:r>
              <a:rPr lang="en">
                <a:latin typeface="Roboto"/>
                <a:ea typeface="Roboto"/>
                <a:cs typeface="Roboto"/>
                <a:sym typeface="Roboto"/>
              </a:rPr>
              <a:t>Preparation of offensive </a:t>
            </a:r>
            <a:br>
              <a:rPr lang="en">
                <a:latin typeface="Roboto"/>
                <a:ea typeface="Roboto"/>
                <a:cs typeface="Roboto"/>
                <a:sym typeface="Roboto"/>
              </a:rPr>
            </a:br>
            <a:r>
              <a:rPr lang="en">
                <a:latin typeface="Roboto"/>
                <a:ea typeface="Roboto"/>
                <a:cs typeface="Roboto"/>
                <a:sym typeface="Roboto"/>
              </a:rPr>
              <a:t>operations against specific </a:t>
            </a:r>
            <a:br>
              <a:rPr lang="en">
                <a:latin typeface="Roboto"/>
                <a:ea typeface="Roboto"/>
                <a:cs typeface="Roboto"/>
                <a:sym typeface="Roboto"/>
              </a:rPr>
            </a:br>
            <a:r>
              <a:rPr lang="en">
                <a:latin typeface="Roboto"/>
                <a:ea typeface="Roboto"/>
                <a:cs typeface="Roboto"/>
                <a:sym typeface="Roboto"/>
              </a:rPr>
              <a:t>targets using information </a:t>
            </a:r>
            <a:br>
              <a:rPr lang="en">
                <a:latin typeface="Roboto"/>
                <a:ea typeface="Roboto"/>
                <a:cs typeface="Roboto"/>
                <a:sym typeface="Roboto"/>
              </a:rPr>
            </a:br>
            <a:r>
              <a:rPr lang="en">
                <a:latin typeface="Roboto"/>
                <a:ea typeface="Roboto"/>
                <a:cs typeface="Roboto"/>
                <a:sym typeface="Roboto"/>
              </a:rPr>
              <a:t>gathered during reconnaissance.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3295" name="Google Shape;3295;p170"/>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Delivery</a:t>
            </a:r>
            <a:br>
              <a:rPr lang="en" b="1">
                <a:latin typeface="Roboto"/>
                <a:ea typeface="Roboto"/>
                <a:cs typeface="Roboto"/>
                <a:sym typeface="Roboto"/>
              </a:rPr>
            </a:br>
            <a:r>
              <a:rPr lang="en">
                <a:latin typeface="Roboto"/>
                <a:ea typeface="Roboto"/>
                <a:cs typeface="Roboto"/>
                <a:sym typeface="Roboto"/>
              </a:rPr>
              <a:t>Launch of the operation. Attacks carried out based on Red Team offensive strategies.</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99"/>
        <p:cNvGrpSpPr/>
        <p:nvPr/>
      </p:nvGrpSpPr>
      <p:grpSpPr>
        <a:xfrm>
          <a:off x="0" y="0"/>
          <a:ext cx="0" cy="0"/>
          <a:chOff x="0" y="0"/>
          <a:chExt cx="0" cy="0"/>
        </a:xfrm>
      </p:grpSpPr>
      <p:pic>
        <p:nvPicPr>
          <p:cNvPr id="3300" name="Google Shape;3300;p171"/>
          <p:cNvPicPr preferRelativeResize="0"/>
          <p:nvPr/>
        </p:nvPicPr>
        <p:blipFill>
          <a:blip r:embed="rId3">
            <a:alphaModFix/>
          </a:blip>
          <a:stretch>
            <a:fillRect/>
          </a:stretch>
        </p:blipFill>
        <p:spPr>
          <a:xfrm>
            <a:off x="2810600" y="1580564"/>
            <a:ext cx="5797175" cy="3300437"/>
          </a:xfrm>
          <a:prstGeom prst="rect">
            <a:avLst/>
          </a:prstGeom>
          <a:noFill/>
          <a:ln>
            <a:noFill/>
          </a:ln>
        </p:spPr>
      </p:pic>
      <p:sp>
        <p:nvSpPr>
          <p:cNvPr id="3301" name="Google Shape;3301;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Web Vulnerabilities and the Business</a:t>
            </a:r>
            <a:endParaRPr/>
          </a:p>
          <a:p>
            <a:pPr marL="0" lvl="0" indent="0" algn="l" rtl="0">
              <a:spcBef>
                <a:spcPts val="0"/>
              </a:spcBef>
              <a:spcAft>
                <a:spcPts val="0"/>
              </a:spcAft>
              <a:buNone/>
            </a:pPr>
            <a:endParaRPr/>
          </a:p>
        </p:txBody>
      </p:sp>
      <p:sp>
        <p:nvSpPr>
          <p:cNvPr id="3302" name="Google Shape;3302;p171"/>
          <p:cNvSpPr txBox="1">
            <a:spLocks noGrp="1"/>
          </p:cNvSpPr>
          <p:nvPr>
            <p:ph type="subTitle" idx="1"/>
          </p:nvPr>
        </p:nvSpPr>
        <p:spPr>
          <a:xfrm>
            <a:off x="0" y="675975"/>
            <a:ext cx="9144000" cy="2245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Previously we learned that cybersecurity is often considered an obstacle for business operations. This is because enforcing good cybersecurity practices can cause production delays and increase budgets.</a:t>
            </a:r>
            <a:endParaRPr/>
          </a:p>
        </p:txBody>
      </p:sp>
      <p:sp>
        <p:nvSpPr>
          <p:cNvPr id="3303" name="Google Shape;3303;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08" name="Google Shape;3308;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Web Vulnerabilities and the Business</a:t>
            </a:r>
            <a:endParaRPr/>
          </a:p>
        </p:txBody>
      </p:sp>
      <p:sp>
        <p:nvSpPr>
          <p:cNvPr id="3309" name="Google Shape;3309;p172"/>
          <p:cNvSpPr txBox="1">
            <a:spLocks noGrp="1"/>
          </p:cNvSpPr>
          <p:nvPr>
            <p:ph type="subTitle" idx="1"/>
          </p:nvPr>
        </p:nvSpPr>
        <p:spPr>
          <a:xfrm>
            <a:off x="0" y="675975"/>
            <a:ext cx="9575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Results of complacency and relaxed security to maximize profit can include:</a:t>
            </a:r>
            <a:endParaRPr/>
          </a:p>
        </p:txBody>
      </p:sp>
      <p:sp>
        <p:nvSpPr>
          <p:cNvPr id="3310" name="Google Shape;3310;p1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3311" name="Google Shape;3311;p172"/>
          <p:cNvGrpSpPr/>
          <p:nvPr/>
        </p:nvGrpSpPr>
        <p:grpSpPr>
          <a:xfrm>
            <a:off x="457181" y="1345103"/>
            <a:ext cx="533372" cy="533480"/>
            <a:chOff x="457200" y="1378813"/>
            <a:chExt cx="695400" cy="695450"/>
          </a:xfrm>
        </p:grpSpPr>
        <p:sp>
          <p:nvSpPr>
            <p:cNvPr id="3312" name="Google Shape;3312;p1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313" name="Google Shape;3313;p172"/>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172"/>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72"/>
          <p:cNvSpPr txBox="1">
            <a:spLocks noGrp="1"/>
          </p:cNvSpPr>
          <p:nvPr>
            <p:ph type="subTitle" id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t>A defaced web page containing malicious content or links to inappropriate sites, ultimately damaging a company’s reputation.</a:t>
            </a:r>
            <a:endParaRPr sz="1400" dirty="0"/>
          </a:p>
        </p:txBody>
      </p:sp>
      <p:grpSp>
        <p:nvGrpSpPr>
          <p:cNvPr id="3316" name="Google Shape;3316;p172"/>
          <p:cNvGrpSpPr/>
          <p:nvPr/>
        </p:nvGrpSpPr>
        <p:grpSpPr>
          <a:xfrm>
            <a:off x="3305156" y="1345103"/>
            <a:ext cx="533372" cy="533480"/>
            <a:chOff x="457200" y="1378813"/>
            <a:chExt cx="695400" cy="695450"/>
          </a:xfrm>
        </p:grpSpPr>
        <p:sp>
          <p:nvSpPr>
            <p:cNvPr id="3317" name="Google Shape;3317;p1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318" name="Google Shape;3318;p172"/>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172"/>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72"/>
          <p:cNvSpPr txBox="1">
            <a:spLocks noGrp="1"/>
          </p:cNvSpPr>
          <p:nvPr>
            <p:ph type="subTitle" idx="2"/>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400" dirty="0"/>
              <a:t>A compromised web server used to download malicious software to anyone visiting the webpage.</a:t>
            </a:r>
            <a:endParaRPr sz="1400" dirty="0"/>
          </a:p>
        </p:txBody>
      </p:sp>
      <p:grpSp>
        <p:nvGrpSpPr>
          <p:cNvPr id="3321" name="Google Shape;3321;p172"/>
          <p:cNvGrpSpPr/>
          <p:nvPr/>
        </p:nvGrpSpPr>
        <p:grpSpPr>
          <a:xfrm>
            <a:off x="6134081" y="1345853"/>
            <a:ext cx="533372" cy="533480"/>
            <a:chOff x="457200" y="1378813"/>
            <a:chExt cx="695400" cy="695450"/>
          </a:xfrm>
        </p:grpSpPr>
        <p:sp>
          <p:nvSpPr>
            <p:cNvPr id="3322" name="Google Shape;3322;p1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323" name="Google Shape;3323;p172"/>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4" name="Google Shape;3324;p172"/>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72"/>
          <p:cNvSpPr txBox="1">
            <a:spLocks noGrp="1"/>
          </p:cNvSpPr>
          <p:nvPr>
            <p:ph type="subTitle" idx="3"/>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a:t>Compromised data used to commit fraudulent activities, leading to loss of business or lawsuits.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9"/>
        <p:cNvGrpSpPr/>
        <p:nvPr/>
      </p:nvGrpSpPr>
      <p:grpSpPr>
        <a:xfrm>
          <a:off x="0" y="0"/>
          <a:ext cx="0" cy="0"/>
          <a:chOff x="0" y="0"/>
          <a:chExt cx="0" cy="0"/>
        </a:xfrm>
      </p:grpSpPr>
      <p:sp>
        <p:nvSpPr>
          <p:cNvPr id="3330" name="Google Shape;3330;p17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OWASP Top 10</a:t>
            </a:r>
            <a:endParaRPr/>
          </a:p>
        </p:txBody>
      </p:sp>
      <p:sp>
        <p:nvSpPr>
          <p:cNvPr id="3331" name="Google Shape;3331;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pic>
        <p:nvPicPr>
          <p:cNvPr id="3336" name="Google Shape;3336;p174"/>
          <p:cNvPicPr preferRelativeResize="0"/>
          <p:nvPr/>
        </p:nvPicPr>
        <p:blipFill>
          <a:blip r:embed="rId3">
            <a:alphaModFix/>
          </a:blip>
          <a:stretch>
            <a:fillRect/>
          </a:stretch>
        </p:blipFill>
        <p:spPr>
          <a:xfrm>
            <a:off x="0" y="0"/>
            <a:ext cx="9144000" cy="5143527"/>
          </a:xfrm>
          <a:prstGeom prst="rect">
            <a:avLst/>
          </a:prstGeom>
          <a:noFill/>
          <a:ln>
            <a:noFill/>
          </a:ln>
        </p:spPr>
      </p:pic>
      <p:sp>
        <p:nvSpPr>
          <p:cNvPr id="3337" name="Google Shape;3337;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17</a:t>
            </a:fld>
            <a:endParaRPr sz="600">
              <a:solidFill>
                <a:srgbClr val="FFFFFF"/>
              </a:solidFill>
            </a:endParaRPr>
          </a:p>
        </p:txBody>
      </p:sp>
      <p:sp>
        <p:nvSpPr>
          <p:cNvPr id="3338" name="Google Shape;3338;p174"/>
          <p:cNvSpPr txBox="1">
            <a:spLocks noGrp="1"/>
          </p:cNvSpPr>
          <p:nvPr>
            <p:ph type="title"/>
          </p:nvPr>
        </p:nvSpPr>
        <p:spPr>
          <a:xfrm>
            <a:off x="3762200" y="1251075"/>
            <a:ext cx="4845600" cy="2430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a:solidFill>
                  <a:srgbClr val="FFE599"/>
                </a:solidFill>
                <a:latin typeface="Roboto"/>
                <a:ea typeface="Roboto"/>
                <a:cs typeface="Roboto"/>
                <a:sym typeface="Roboto"/>
              </a:rPr>
              <a:t>The OWASP Top 10 is widely considered to represent the most prevalent security risks facing web applications today. </a:t>
            </a:r>
            <a:endParaRPr>
              <a:solidFill>
                <a:srgbClr val="FFE599"/>
              </a:solidFill>
              <a:latin typeface="Roboto"/>
              <a:ea typeface="Roboto"/>
              <a:cs typeface="Roboto"/>
              <a:sym typeface="Roboto"/>
            </a:endParaRPr>
          </a:p>
          <a:p>
            <a:pPr marL="0" lvl="0" indent="0" algn="l" rtl="0">
              <a:spcBef>
                <a:spcPts val="1200"/>
              </a:spcBef>
              <a:spcAft>
                <a:spcPts val="0"/>
              </a:spcAft>
              <a:buNone/>
            </a:pPr>
            <a:endParaRPr>
              <a:solidFill>
                <a:srgbClr val="FFE599"/>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3342"/>
        <p:cNvGrpSpPr/>
        <p:nvPr/>
      </p:nvGrpSpPr>
      <p:grpSpPr>
        <a:xfrm>
          <a:off x="0" y="0"/>
          <a:ext cx="0" cy="0"/>
          <a:chOff x="0" y="0"/>
          <a:chExt cx="0" cy="0"/>
        </a:xfrm>
      </p:grpSpPr>
      <p:sp>
        <p:nvSpPr>
          <p:cNvPr id="3343" name="Google Shape;3343;p175"/>
          <p:cNvSpPr/>
          <p:nvPr/>
        </p:nvSpPr>
        <p:spPr>
          <a:xfrm>
            <a:off x="-29975" y="0"/>
            <a:ext cx="9144000" cy="5143500"/>
          </a:xfrm>
          <a:prstGeom prst="rect">
            <a:avLst/>
          </a:prstGeom>
          <a:gradFill>
            <a:gsLst>
              <a:gs pos="0">
                <a:srgbClr val="84CDEB"/>
              </a:gs>
              <a:gs pos="100000">
                <a:srgbClr val="2D9E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4" name="Google Shape;3344;p175"/>
          <p:cNvPicPr preferRelativeResize="0"/>
          <p:nvPr/>
        </p:nvPicPr>
        <p:blipFill>
          <a:blip r:embed="rId3">
            <a:alphaModFix/>
          </a:blip>
          <a:stretch>
            <a:fillRect/>
          </a:stretch>
        </p:blipFill>
        <p:spPr>
          <a:xfrm>
            <a:off x="3446056" y="0"/>
            <a:ext cx="5710238" cy="5143500"/>
          </a:xfrm>
          <a:prstGeom prst="rect">
            <a:avLst/>
          </a:prstGeom>
          <a:noFill/>
          <a:ln>
            <a:noFill/>
          </a:ln>
        </p:spPr>
      </p:pic>
      <p:sp>
        <p:nvSpPr>
          <p:cNvPr id="3345" name="Google Shape;3345;p175"/>
          <p:cNvSpPr txBox="1">
            <a:spLocks noGrp="1"/>
          </p:cNvSpPr>
          <p:nvPr>
            <p:ph type="title"/>
          </p:nvPr>
        </p:nvSpPr>
        <p:spPr>
          <a:xfrm>
            <a:off x="444900" y="1252475"/>
            <a:ext cx="3819900" cy="813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OWASP Top 10</a:t>
            </a:r>
            <a:endParaRPr sz="3000">
              <a:latin typeface="Roboto Light"/>
              <a:ea typeface="Roboto Light"/>
              <a:cs typeface="Roboto Light"/>
              <a:sym typeface="Roboto Light"/>
            </a:endParaRPr>
          </a:p>
        </p:txBody>
      </p:sp>
      <p:sp>
        <p:nvSpPr>
          <p:cNvPr id="3346" name="Google Shape;3346;p175"/>
          <p:cNvSpPr txBox="1">
            <a:spLocks noGrp="1"/>
          </p:cNvSpPr>
          <p:nvPr>
            <p:ph type="subTitle" idx="1"/>
          </p:nvPr>
        </p:nvSpPr>
        <p:spPr>
          <a:xfrm>
            <a:off x="457200" y="1928450"/>
            <a:ext cx="3928500" cy="134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current list includes:</a:t>
            </a:r>
            <a:endParaRPr/>
          </a:p>
          <a:p>
            <a:pPr marL="0" lvl="0" indent="0" algn="l" rtl="0">
              <a:spcBef>
                <a:spcPts val="0"/>
              </a:spcBef>
              <a:spcAft>
                <a:spcPts val="0"/>
              </a:spcAft>
              <a:buNone/>
            </a:pPr>
            <a:endParaRPr/>
          </a:p>
        </p:txBody>
      </p:sp>
      <p:sp>
        <p:nvSpPr>
          <p:cNvPr id="3347" name="Google Shape;3347;p175"/>
          <p:cNvSpPr txBox="1">
            <a:spLocks noGrp="1"/>
          </p:cNvSpPr>
          <p:nvPr>
            <p:ph type="body" idx="3"/>
          </p:nvPr>
        </p:nvSpPr>
        <p:spPr>
          <a:xfrm rot="-766984">
            <a:off x="4602763" y="889800"/>
            <a:ext cx="4707578" cy="3581699"/>
          </a:xfrm>
          <a:prstGeom prst="rect">
            <a:avLst/>
          </a:prstGeom>
        </p:spPr>
        <p:txBody>
          <a:bodyPr spcFirstLastPara="1" wrap="square" lIns="457200" tIns="0" rIns="457200" bIns="914400" anchor="t" anchorCtr="0">
            <a:noAutofit/>
          </a:bodyPr>
          <a:lstStyle/>
          <a:p>
            <a:pPr marL="320040" lvl="0" indent="-173990" algn="l" rtl="0">
              <a:lnSpc>
                <a:spcPct val="150000"/>
              </a:lnSpc>
              <a:spcBef>
                <a:spcPts val="0"/>
              </a:spcBef>
              <a:spcAft>
                <a:spcPts val="0"/>
              </a:spcAft>
              <a:buClr>
                <a:srgbClr val="000000"/>
              </a:buClr>
              <a:buSzPts val="1300"/>
              <a:buFont typeface="Roboto"/>
              <a:buAutoNum type="romanLcPeriod"/>
            </a:pPr>
            <a:r>
              <a:rPr lang="en" sz="1300"/>
              <a:t>Injection</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Broken Authentication</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Sensitive Data Exposure</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XML External Entities (XXE)</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Broken Access Controls</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Security Misconfigurations</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Cross-Site Scripting (XSS)</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Insecure Deserialization</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Using Components with Known Vulnerabilities</a:t>
            </a:r>
            <a:endParaRPr sz="1300"/>
          </a:p>
          <a:p>
            <a:pPr marL="320040" lvl="0" indent="-173990" algn="l" rtl="0">
              <a:lnSpc>
                <a:spcPct val="150000"/>
              </a:lnSpc>
              <a:spcBef>
                <a:spcPts val="0"/>
              </a:spcBef>
              <a:spcAft>
                <a:spcPts val="0"/>
              </a:spcAft>
              <a:buClr>
                <a:srgbClr val="000000"/>
              </a:buClr>
              <a:buSzPts val="1300"/>
              <a:buFont typeface="Roboto"/>
              <a:buAutoNum type="romanLcPeriod"/>
            </a:pPr>
            <a:r>
              <a:rPr lang="en" sz="1300"/>
              <a:t>Insufficient Logging and Monitoring</a:t>
            </a:r>
            <a:endParaRPr sz="1300"/>
          </a:p>
          <a:p>
            <a:pPr marL="0" lvl="0" indent="0" algn="l" rtl="0">
              <a:lnSpc>
                <a:spcPct val="150000"/>
              </a:lnSpc>
              <a:spcBef>
                <a:spcPts val="0"/>
              </a:spcBef>
              <a:spcAft>
                <a:spcPts val="800"/>
              </a:spcAft>
              <a:buNone/>
            </a:pPr>
            <a:endParaRPr sz="1300"/>
          </a:p>
        </p:txBody>
      </p:sp>
      <p:sp>
        <p:nvSpPr>
          <p:cNvPr id="3348" name="Google Shape;3348;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352"/>
        <p:cNvGrpSpPr/>
        <p:nvPr/>
      </p:nvGrpSpPr>
      <p:grpSpPr>
        <a:xfrm>
          <a:off x="0" y="0"/>
          <a:ext cx="0" cy="0"/>
          <a:chOff x="0" y="0"/>
          <a:chExt cx="0" cy="0"/>
        </a:xfrm>
      </p:grpSpPr>
      <p:sp>
        <p:nvSpPr>
          <p:cNvPr id="3353" name="Google Shape;3353;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
        <p:nvSpPr>
          <p:cNvPr id="3354" name="Google Shape;3354;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OWASP Top 10</a:t>
            </a:r>
            <a:endParaRPr/>
          </a:p>
        </p:txBody>
      </p:sp>
      <p:sp>
        <p:nvSpPr>
          <p:cNvPr id="3355" name="Google Shape;3355;p176"/>
          <p:cNvSpPr txBox="1">
            <a:spLocks noGrp="1"/>
          </p:cNvSpPr>
          <p:nvPr>
            <p:ph type="subTitle" idx="1"/>
          </p:nvPr>
        </p:nvSpPr>
        <p:spPr>
          <a:xfrm>
            <a:off x="0" y="675975"/>
            <a:ext cx="7598700" cy="2000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Created to educate software developers, designers, architects, managers, and organizations about the consequences of web application security weaknesses.</a:t>
            </a:r>
            <a:endParaRPr/>
          </a:p>
        </p:txBody>
      </p:sp>
      <p:sp>
        <p:nvSpPr>
          <p:cNvPr id="3356" name="Google Shape;3356;p1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357" name="Google Shape;3357;p176"/>
          <p:cNvPicPr preferRelativeResize="0"/>
          <p:nvPr/>
        </p:nvPicPr>
        <p:blipFill>
          <a:blip r:embed="rId3">
            <a:alphaModFix/>
          </a:blip>
          <a:stretch>
            <a:fillRect/>
          </a:stretch>
        </p:blipFill>
        <p:spPr>
          <a:xfrm flipH="1">
            <a:off x="2241826" y="1227575"/>
            <a:ext cx="6795149" cy="3729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3054"/>
        <p:cNvGrpSpPr/>
        <p:nvPr/>
      </p:nvGrpSpPr>
      <p:grpSpPr>
        <a:xfrm>
          <a:off x="0" y="0"/>
          <a:ext cx="0" cy="0"/>
          <a:chOff x="0" y="0"/>
          <a:chExt cx="0" cy="0"/>
        </a:xfrm>
      </p:grpSpPr>
      <p:sp>
        <p:nvSpPr>
          <p:cNvPr id="3055" name="Google Shape;3055;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56" name="Google Shape;3056;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we’ll be able to: </a:t>
            </a:r>
            <a:endParaRPr/>
          </a:p>
        </p:txBody>
      </p:sp>
      <p:sp>
        <p:nvSpPr>
          <p:cNvPr id="3057" name="Google Shape;3057;p159"/>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Understand the attack-defend methodology for web vulnerabilities.</a:t>
            </a:r>
            <a:endParaRPr/>
          </a:p>
        </p:txBody>
      </p:sp>
      <p:sp>
        <p:nvSpPr>
          <p:cNvPr id="3058" name="Google Shape;3058;p15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Explain how a URL can be manipulated and used to take advantage of web vulnerabilities.</a:t>
            </a:r>
            <a:endParaRPr/>
          </a:p>
        </p:txBody>
      </p:sp>
      <p:sp>
        <p:nvSpPr>
          <p:cNvPr id="3059" name="Google Shape;3059;p159"/>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Identify and differentiate between client- and server-side attacks.</a:t>
            </a:r>
            <a:endParaRPr b="1"/>
          </a:p>
        </p:txBody>
      </p:sp>
      <p:sp>
        <p:nvSpPr>
          <p:cNvPr id="3060" name="Google Shape;3060;p159"/>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social media, WHOIS, and Wafw00f to gather information that informs attack options. </a:t>
            </a:r>
            <a:endParaRPr/>
          </a:p>
        </p:txBody>
      </p:sp>
      <p:sp>
        <p:nvSpPr>
          <p:cNvPr id="3061" name="Google Shape;3061;p15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Exploit three prevalent web vulnerabilities.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3361"/>
        <p:cNvGrpSpPr/>
        <p:nvPr/>
      </p:nvGrpSpPr>
      <p:grpSpPr>
        <a:xfrm>
          <a:off x="0" y="0"/>
          <a:ext cx="0" cy="0"/>
          <a:chOff x="0" y="0"/>
          <a:chExt cx="0" cy="0"/>
        </a:xfrm>
      </p:grpSpPr>
      <p:sp>
        <p:nvSpPr>
          <p:cNvPr id="3362" name="Google Shape;3362;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OWASP Top 10</a:t>
            </a:r>
            <a:endParaRPr/>
          </a:p>
        </p:txBody>
      </p:sp>
      <p:sp>
        <p:nvSpPr>
          <p:cNvPr id="3363" name="Google Shape;3363;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Developed through industry surveys completed by over 500 individuals from hundreds of organizations and over 100,000 real-world applications and APIs.</a:t>
            </a:r>
            <a:endParaRPr/>
          </a:p>
        </p:txBody>
      </p:sp>
      <p:sp>
        <p:nvSpPr>
          <p:cNvPr id="3364" name="Google Shape;3364;p1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365" name="Google Shape;3365;p177"/>
          <p:cNvPicPr preferRelativeResize="0"/>
          <p:nvPr/>
        </p:nvPicPr>
        <p:blipFill>
          <a:blip r:embed="rId3">
            <a:alphaModFix/>
          </a:blip>
          <a:stretch>
            <a:fillRect/>
          </a:stretch>
        </p:blipFill>
        <p:spPr>
          <a:xfrm>
            <a:off x="152400" y="1303650"/>
            <a:ext cx="8839201" cy="34721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pic>
        <p:nvPicPr>
          <p:cNvPr id="3370" name="Google Shape;3370;p178"/>
          <p:cNvPicPr preferRelativeResize="0"/>
          <p:nvPr/>
        </p:nvPicPr>
        <p:blipFill>
          <a:blip r:embed="rId3">
            <a:alphaModFix/>
          </a:blip>
          <a:stretch>
            <a:fillRect/>
          </a:stretch>
        </p:blipFill>
        <p:spPr>
          <a:xfrm>
            <a:off x="-12300" y="0"/>
            <a:ext cx="9168600" cy="5157346"/>
          </a:xfrm>
          <a:prstGeom prst="rect">
            <a:avLst/>
          </a:prstGeom>
          <a:noFill/>
          <a:ln>
            <a:noFill/>
          </a:ln>
        </p:spPr>
      </p:pic>
      <p:sp>
        <p:nvSpPr>
          <p:cNvPr id="3371" name="Google Shape;3371;p178"/>
          <p:cNvSpPr txBox="1">
            <a:spLocks noGrp="1"/>
          </p:cNvSpPr>
          <p:nvPr>
            <p:ph type="title"/>
          </p:nvPr>
        </p:nvSpPr>
        <p:spPr>
          <a:xfrm>
            <a:off x="-12300" y="827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OWASP Top 10</a:t>
            </a:r>
            <a:endParaRPr>
              <a:solidFill>
                <a:srgbClr val="FFFFFF"/>
              </a:solidFill>
            </a:endParaRPr>
          </a:p>
        </p:txBody>
      </p:sp>
      <p:sp>
        <p:nvSpPr>
          <p:cNvPr id="3372" name="Google Shape;3372;p178"/>
          <p:cNvSpPr txBox="1">
            <a:spLocks noGrp="1"/>
          </p:cNvSpPr>
          <p:nvPr>
            <p:ph type="subTitle" idx="1"/>
          </p:nvPr>
        </p:nvSpPr>
        <p:spPr>
          <a:xfrm>
            <a:off x="0" y="675975"/>
            <a:ext cx="4137000" cy="1533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Prioritized according to: </a:t>
            </a:r>
            <a:endParaRPr>
              <a:solidFill>
                <a:srgbClr val="FFFFFF"/>
              </a:solidFill>
            </a:endParaRPr>
          </a:p>
        </p:txBody>
      </p:sp>
      <p:sp>
        <p:nvSpPr>
          <p:cNvPr id="3373" name="Google Shape;3373;p1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74" name="Google Shape;3374;p178"/>
          <p:cNvSpPr/>
          <p:nvPr/>
        </p:nvSpPr>
        <p:spPr>
          <a:xfrm>
            <a:off x="1141275" y="1237825"/>
            <a:ext cx="33516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78"/>
          <p:cNvSpPr txBox="1">
            <a:spLocks noGrp="1"/>
          </p:cNvSpPr>
          <p:nvPr>
            <p:ph type="subTitle" idx="1"/>
          </p:nvPr>
        </p:nvSpPr>
        <p:spPr>
          <a:xfrm>
            <a:off x="-12150" y="1274650"/>
            <a:ext cx="4137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t>Threat level prevalence data</a:t>
            </a:r>
            <a:endParaRPr sz="1400" dirty="0"/>
          </a:p>
        </p:txBody>
      </p:sp>
      <p:sp>
        <p:nvSpPr>
          <p:cNvPr id="3376" name="Google Shape;3376;p178"/>
          <p:cNvSpPr/>
          <p:nvPr/>
        </p:nvSpPr>
        <p:spPr>
          <a:xfrm>
            <a:off x="1141350" y="1828900"/>
            <a:ext cx="33516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78"/>
          <p:cNvSpPr/>
          <p:nvPr/>
        </p:nvSpPr>
        <p:spPr>
          <a:xfrm>
            <a:off x="1141350" y="2419975"/>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78"/>
          <p:cNvSpPr/>
          <p:nvPr/>
        </p:nvSpPr>
        <p:spPr>
          <a:xfrm>
            <a:off x="1141350" y="3011050"/>
            <a:ext cx="2442900" cy="486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78"/>
          <p:cNvSpPr txBox="1">
            <a:spLocks noGrp="1"/>
          </p:cNvSpPr>
          <p:nvPr>
            <p:ph type="subTitle" idx="2"/>
          </p:nvPr>
        </p:nvSpPr>
        <p:spPr>
          <a:xfrm>
            <a:off x="-12100" y="1848850"/>
            <a:ext cx="4910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400" dirty="0"/>
              <a:t>Consensus estimates of exploitability</a:t>
            </a:r>
            <a:endParaRPr sz="1400" dirty="0"/>
          </a:p>
        </p:txBody>
      </p:sp>
      <p:sp>
        <p:nvSpPr>
          <p:cNvPr id="3380" name="Google Shape;3380;p178"/>
          <p:cNvSpPr txBox="1">
            <a:spLocks noGrp="1"/>
          </p:cNvSpPr>
          <p:nvPr>
            <p:ph type="subTitle" idx="3"/>
          </p:nvPr>
        </p:nvSpPr>
        <p:spPr>
          <a:xfrm>
            <a:off x="-12200" y="2439925"/>
            <a:ext cx="31671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Detectability</a:t>
            </a:r>
            <a:endParaRPr/>
          </a:p>
        </p:txBody>
      </p:sp>
      <p:sp>
        <p:nvSpPr>
          <p:cNvPr id="3381" name="Google Shape;3381;p178"/>
          <p:cNvSpPr txBox="1">
            <a:spLocks noGrp="1"/>
          </p:cNvSpPr>
          <p:nvPr>
            <p:ph type="subTitle" idx="4"/>
          </p:nvPr>
        </p:nvSpPr>
        <p:spPr>
          <a:xfrm>
            <a:off x="0" y="3031000"/>
            <a:ext cx="24429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a:t>Impact</a:t>
            </a:r>
            <a:endParaRPr/>
          </a:p>
        </p:txBody>
      </p:sp>
      <p:pic>
        <p:nvPicPr>
          <p:cNvPr id="3382" name="Google Shape;3382;p178"/>
          <p:cNvPicPr preferRelativeResize="0"/>
          <p:nvPr/>
        </p:nvPicPr>
        <p:blipFill rotWithShape="1">
          <a:blip r:embed="rId4">
            <a:alphaModFix/>
          </a:blip>
          <a:srcRect t="1028" b="1018"/>
          <a:stretch/>
        </p:blipFill>
        <p:spPr>
          <a:xfrm>
            <a:off x="429768" y="1261872"/>
            <a:ext cx="577805" cy="446400"/>
          </a:xfrm>
          <a:prstGeom prst="rect">
            <a:avLst/>
          </a:prstGeom>
          <a:noFill/>
          <a:ln>
            <a:noFill/>
          </a:ln>
        </p:spPr>
      </p:pic>
      <p:pic>
        <p:nvPicPr>
          <p:cNvPr id="3383" name="Google Shape;3383;p178"/>
          <p:cNvPicPr preferRelativeResize="0"/>
          <p:nvPr/>
        </p:nvPicPr>
        <p:blipFill rotWithShape="1">
          <a:blip r:embed="rId4">
            <a:alphaModFix/>
          </a:blip>
          <a:srcRect t="1028" b="1018"/>
          <a:stretch/>
        </p:blipFill>
        <p:spPr>
          <a:xfrm>
            <a:off x="429768" y="1838872"/>
            <a:ext cx="577805" cy="446400"/>
          </a:xfrm>
          <a:prstGeom prst="rect">
            <a:avLst/>
          </a:prstGeom>
          <a:noFill/>
          <a:ln>
            <a:noFill/>
          </a:ln>
        </p:spPr>
      </p:pic>
      <p:pic>
        <p:nvPicPr>
          <p:cNvPr id="3384" name="Google Shape;3384;p178"/>
          <p:cNvPicPr preferRelativeResize="0"/>
          <p:nvPr/>
        </p:nvPicPr>
        <p:blipFill rotWithShape="1">
          <a:blip r:embed="rId4">
            <a:alphaModFix/>
          </a:blip>
          <a:srcRect t="1028" b="1018"/>
          <a:stretch/>
        </p:blipFill>
        <p:spPr>
          <a:xfrm>
            <a:off x="429768" y="2434947"/>
            <a:ext cx="577805" cy="446400"/>
          </a:xfrm>
          <a:prstGeom prst="rect">
            <a:avLst/>
          </a:prstGeom>
          <a:noFill/>
          <a:ln>
            <a:noFill/>
          </a:ln>
        </p:spPr>
      </p:pic>
      <p:pic>
        <p:nvPicPr>
          <p:cNvPr id="3385" name="Google Shape;3385;p178"/>
          <p:cNvPicPr preferRelativeResize="0"/>
          <p:nvPr/>
        </p:nvPicPr>
        <p:blipFill rotWithShape="1">
          <a:blip r:embed="rId4">
            <a:alphaModFix/>
          </a:blip>
          <a:srcRect t="1028" b="1018"/>
          <a:stretch/>
        </p:blipFill>
        <p:spPr>
          <a:xfrm>
            <a:off x="429768" y="3030997"/>
            <a:ext cx="577805" cy="446400"/>
          </a:xfrm>
          <a:prstGeom prst="rect">
            <a:avLst/>
          </a:prstGeom>
          <a:noFill/>
          <a:ln>
            <a:noFill/>
          </a:ln>
        </p:spPr>
      </p:pic>
      <p:cxnSp>
        <p:nvCxnSpPr>
          <p:cNvPr id="3386" name="Google Shape;3386;p178"/>
          <p:cNvCxnSpPr/>
          <p:nvPr/>
        </p:nvCxnSpPr>
        <p:spPr>
          <a:xfrm>
            <a:off x="274375" y="640080"/>
            <a:ext cx="3900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1" name="Google Shape;3391;p17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The URL Cruise Missile</a:t>
            </a:r>
            <a:endParaRPr/>
          </a:p>
          <a:p>
            <a:pPr marL="0" lvl="0" indent="0" algn="ctr" rtl="0">
              <a:spcBef>
                <a:spcPts val="0"/>
              </a:spcBef>
              <a:spcAft>
                <a:spcPts val="0"/>
              </a:spcAft>
              <a:buNone/>
            </a:pPr>
            <a:endParaRPr/>
          </a:p>
        </p:txBody>
      </p:sp>
      <p:sp>
        <p:nvSpPr>
          <p:cNvPr id="3392" name="Google Shape;3392;p1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B2E1"/>
        </a:solidFill>
        <a:effectLst/>
      </p:bgPr>
    </p:bg>
    <p:spTree>
      <p:nvGrpSpPr>
        <p:cNvPr id="1" name="Shape 3396"/>
        <p:cNvGrpSpPr/>
        <p:nvPr/>
      </p:nvGrpSpPr>
      <p:grpSpPr>
        <a:xfrm>
          <a:off x="0" y="0"/>
          <a:ext cx="0" cy="0"/>
          <a:chOff x="0" y="0"/>
          <a:chExt cx="0" cy="0"/>
        </a:xfrm>
      </p:grpSpPr>
      <p:pic>
        <p:nvPicPr>
          <p:cNvPr id="3397" name="Google Shape;3397;p180"/>
          <p:cNvPicPr preferRelativeResize="0"/>
          <p:nvPr/>
        </p:nvPicPr>
        <p:blipFill rotWithShape="1">
          <a:blip r:embed="rId3">
            <a:alphaModFix amt="70000"/>
          </a:blip>
          <a:srcRect l="3409" t="1825" b="1584"/>
          <a:stretch/>
        </p:blipFill>
        <p:spPr>
          <a:xfrm>
            <a:off x="0" y="0"/>
            <a:ext cx="9144000" cy="5143500"/>
          </a:xfrm>
          <a:prstGeom prst="rect">
            <a:avLst/>
          </a:prstGeom>
          <a:noFill/>
          <a:ln>
            <a:noFill/>
          </a:ln>
        </p:spPr>
      </p:pic>
      <p:sp>
        <p:nvSpPr>
          <p:cNvPr id="3398" name="Google Shape;3398;p180"/>
          <p:cNvSpPr/>
          <p:nvPr/>
        </p:nvSpPr>
        <p:spPr>
          <a:xfrm>
            <a:off x="4022850" y="553400"/>
            <a:ext cx="3608100" cy="3608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
        <p:nvSpPr>
          <p:cNvPr id="3400" name="Google Shape;3400;p180"/>
          <p:cNvSpPr txBox="1">
            <a:spLocks noGrp="1"/>
          </p:cNvSpPr>
          <p:nvPr>
            <p:ph type="title"/>
          </p:nvPr>
        </p:nvSpPr>
        <p:spPr>
          <a:xfrm>
            <a:off x="3751750" y="1436475"/>
            <a:ext cx="4137300" cy="15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Roboto"/>
                <a:ea typeface="Roboto"/>
                <a:cs typeface="Roboto"/>
                <a:sym typeface="Roboto"/>
              </a:rPr>
              <a:t>The first </a:t>
            </a:r>
            <a:br>
              <a:rPr lang="en" sz="2200">
                <a:latin typeface="Roboto"/>
                <a:ea typeface="Roboto"/>
                <a:cs typeface="Roboto"/>
                <a:sym typeface="Roboto"/>
              </a:rPr>
            </a:br>
            <a:r>
              <a:rPr lang="en" sz="2200">
                <a:latin typeface="Roboto"/>
                <a:ea typeface="Roboto"/>
                <a:cs typeface="Roboto"/>
                <a:sym typeface="Roboto"/>
              </a:rPr>
              <a:t>vulnerability we’ll </a:t>
            </a:r>
            <a:br>
              <a:rPr lang="en" sz="2200">
                <a:latin typeface="Roboto"/>
                <a:ea typeface="Roboto"/>
                <a:cs typeface="Roboto"/>
                <a:sym typeface="Roboto"/>
              </a:rPr>
            </a:br>
            <a:r>
              <a:rPr lang="en" sz="2200">
                <a:latin typeface="Roboto"/>
                <a:ea typeface="Roboto"/>
                <a:cs typeface="Roboto"/>
                <a:sym typeface="Roboto"/>
              </a:rPr>
              <a:t>look at is manipulation </a:t>
            </a:r>
            <a:br>
              <a:rPr lang="en" sz="2200">
                <a:latin typeface="Roboto"/>
                <a:ea typeface="Roboto"/>
                <a:cs typeface="Roboto"/>
                <a:sym typeface="Roboto"/>
              </a:rPr>
            </a:br>
            <a:r>
              <a:rPr lang="en" sz="2200">
                <a:latin typeface="Roboto"/>
                <a:ea typeface="Roboto"/>
                <a:cs typeface="Roboto"/>
                <a:sym typeface="Roboto"/>
              </a:rPr>
              <a:t>of the Uniform Resource Locator (URL).</a:t>
            </a:r>
            <a:endParaRPr sz="22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404"/>
        <p:cNvGrpSpPr/>
        <p:nvPr/>
      </p:nvGrpSpPr>
      <p:grpSpPr>
        <a:xfrm>
          <a:off x="0" y="0"/>
          <a:ext cx="0" cy="0"/>
          <a:chOff x="0" y="0"/>
          <a:chExt cx="0" cy="0"/>
        </a:xfrm>
      </p:grpSpPr>
      <p:sp>
        <p:nvSpPr>
          <p:cNvPr id="3405" name="Google Shape;3405;p181"/>
          <p:cNvSpPr txBox="1">
            <a:spLocks noGrp="1"/>
          </p:cNvSpPr>
          <p:nvPr>
            <p:ph type="title"/>
          </p:nvPr>
        </p:nvSpPr>
        <p:spPr>
          <a:xfrm>
            <a:off x="-9875"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URL </a:t>
            </a:r>
            <a:endParaRPr>
              <a:solidFill>
                <a:schemeClr val="dk1"/>
              </a:solidFill>
            </a:endParaRPr>
          </a:p>
          <a:p>
            <a:pPr marL="0" lvl="0" indent="0" algn="l" rtl="0">
              <a:spcBef>
                <a:spcPts val="0"/>
              </a:spcBef>
              <a:spcAft>
                <a:spcPts val="0"/>
              </a:spcAft>
              <a:buNone/>
            </a:pPr>
            <a:endParaRPr/>
          </a:p>
        </p:txBody>
      </p:sp>
      <p:sp>
        <p:nvSpPr>
          <p:cNvPr id="3406" name="Google Shape;3406;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URLs are the standardized naming convention for addressing documents that are accessible over the internet.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web address is essentially a unique set of directions to an online resource.</a:t>
            </a:r>
            <a:endParaRPr>
              <a:solidFill>
                <a:schemeClr val="dk1"/>
              </a:solidFill>
            </a:endParaRPr>
          </a:p>
          <a:p>
            <a:pPr marL="0" lvl="0" indent="0" algn="l" rtl="0">
              <a:spcBef>
                <a:spcPts val="0"/>
              </a:spcBef>
              <a:spcAft>
                <a:spcPts val="0"/>
              </a:spcAft>
              <a:buNone/>
            </a:pPr>
            <a:endParaRPr/>
          </a:p>
        </p:txBody>
      </p:sp>
      <p:sp>
        <p:nvSpPr>
          <p:cNvPr id="3407" name="Google Shape;3407;p1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08" name="Google Shape;3408;p181"/>
          <p:cNvSpPr txBox="1">
            <a:spLocks noGrp="1"/>
          </p:cNvSpPr>
          <p:nvPr>
            <p:ph type="subTitle" idx="1"/>
          </p:nvPr>
        </p:nvSpPr>
        <p:spPr>
          <a:xfrm>
            <a:off x="2425" y="2160375"/>
            <a:ext cx="9144000" cy="364800"/>
          </a:xfrm>
          <a:prstGeom prst="rect">
            <a:avLst/>
          </a:prstGeom>
        </p:spPr>
        <p:txBody>
          <a:bodyPr spcFirstLastPara="1" wrap="square" lIns="457200" tIns="91425" rIns="457200" bIns="0" anchor="t" anchorCtr="0">
            <a:noAutofit/>
          </a:bodyPr>
          <a:lstStyle/>
          <a:p>
            <a:pPr marL="139700" marR="139700" lvl="0" indent="0" algn="ctr" rtl="0">
              <a:lnSpc>
                <a:spcPct val="115000"/>
              </a:lnSpc>
              <a:spcBef>
                <a:spcPts val="0"/>
              </a:spcBef>
              <a:spcAft>
                <a:spcPts val="1200"/>
              </a:spcAft>
              <a:buNone/>
            </a:pPr>
            <a:r>
              <a:rPr lang="en" sz="3000" b="1" dirty="0">
                <a:solidFill>
                  <a:srgbClr val="1D7E74"/>
                </a:solidFill>
                <a:latin typeface="Inconsolata"/>
                <a:ea typeface="Inconsolata"/>
                <a:cs typeface="Inconsolata"/>
                <a:sym typeface="Inconsolata"/>
              </a:rPr>
              <a:t>http://</a:t>
            </a:r>
            <a:r>
              <a:rPr lang="en" sz="3000" b="1" dirty="0">
                <a:solidFill>
                  <a:srgbClr val="0366D6"/>
                </a:solidFill>
                <a:latin typeface="Inconsolata"/>
                <a:ea typeface="Inconsolata"/>
                <a:cs typeface="Inconsolata"/>
                <a:sym typeface="Inconsolata"/>
              </a:rPr>
              <a:t>example.com</a:t>
            </a:r>
            <a:r>
              <a:rPr lang="en" sz="3000" b="1" dirty="0">
                <a:solidFill>
                  <a:srgbClr val="365C8B"/>
                </a:solidFill>
                <a:latin typeface="Inconsolata"/>
                <a:ea typeface="Inconsolata"/>
                <a:cs typeface="Inconsolata"/>
                <a:sym typeface="Inconsolata"/>
              </a:rPr>
              <a:t>/add.asp</a:t>
            </a:r>
            <a:r>
              <a:rPr lang="en" sz="3000" b="1" dirty="0">
                <a:solidFill>
                  <a:srgbClr val="212940"/>
                </a:solidFill>
                <a:latin typeface="Inconsolata"/>
                <a:ea typeface="Inconsolata"/>
                <a:cs typeface="Inconsolata"/>
                <a:sym typeface="Inconsolata"/>
              </a:rPr>
              <a:t>?item=3478</a:t>
            </a:r>
            <a:endParaRPr sz="3000" b="1" dirty="0">
              <a:solidFill>
                <a:srgbClr val="212940"/>
              </a:solidFill>
              <a:latin typeface="Inconsolata"/>
              <a:ea typeface="Inconsolata"/>
              <a:cs typeface="Inconsolata"/>
              <a:sym typeface="Inconsolata"/>
            </a:endParaRPr>
          </a:p>
        </p:txBody>
      </p:sp>
      <p:sp>
        <p:nvSpPr>
          <p:cNvPr id="3409" name="Google Shape;3409;p181"/>
          <p:cNvSpPr txBox="1"/>
          <p:nvPr/>
        </p:nvSpPr>
        <p:spPr>
          <a:xfrm>
            <a:off x="805250" y="3022775"/>
            <a:ext cx="10995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Protocol</a:t>
            </a:r>
            <a:endParaRPr b="1">
              <a:latin typeface="Roboto"/>
              <a:ea typeface="Roboto"/>
              <a:cs typeface="Roboto"/>
              <a:sym typeface="Roboto"/>
            </a:endParaRPr>
          </a:p>
        </p:txBody>
      </p:sp>
      <p:sp>
        <p:nvSpPr>
          <p:cNvPr id="3410" name="Google Shape;3410;p181"/>
          <p:cNvSpPr txBox="1"/>
          <p:nvPr/>
        </p:nvSpPr>
        <p:spPr>
          <a:xfrm>
            <a:off x="3038688" y="2965500"/>
            <a:ext cx="10995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a:ea typeface="Roboto"/>
                <a:cs typeface="Roboto"/>
                <a:sym typeface="Roboto"/>
              </a:rPr>
              <a:t>Host Name</a:t>
            </a:r>
            <a:endParaRPr b="1" dirty="0">
              <a:latin typeface="Roboto"/>
              <a:ea typeface="Roboto"/>
              <a:cs typeface="Roboto"/>
              <a:sym typeface="Roboto"/>
            </a:endParaRPr>
          </a:p>
        </p:txBody>
      </p:sp>
      <p:sp>
        <p:nvSpPr>
          <p:cNvPr id="3411" name="Google Shape;3411;p181"/>
          <p:cNvSpPr txBox="1"/>
          <p:nvPr/>
        </p:nvSpPr>
        <p:spPr>
          <a:xfrm>
            <a:off x="5076321" y="2886907"/>
            <a:ext cx="10995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a:ea typeface="Roboto"/>
                <a:cs typeface="Roboto"/>
                <a:sym typeface="Roboto"/>
              </a:rPr>
              <a:t>Path  </a:t>
            </a:r>
            <a:endParaRPr b="1" dirty="0">
              <a:latin typeface="Roboto"/>
              <a:ea typeface="Roboto"/>
              <a:cs typeface="Roboto"/>
              <a:sym typeface="Roboto"/>
            </a:endParaRPr>
          </a:p>
        </p:txBody>
      </p:sp>
      <p:sp>
        <p:nvSpPr>
          <p:cNvPr id="3412" name="Google Shape;3412;p181"/>
          <p:cNvSpPr txBox="1"/>
          <p:nvPr/>
        </p:nvSpPr>
        <p:spPr>
          <a:xfrm>
            <a:off x="6919049" y="2894950"/>
            <a:ext cx="1469400" cy="5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oboto"/>
                <a:ea typeface="Roboto"/>
                <a:cs typeface="Roboto"/>
                <a:sym typeface="Roboto"/>
              </a:rPr>
              <a:t>Parameters</a:t>
            </a:r>
            <a:endParaRPr b="1" dirty="0">
              <a:latin typeface="Roboto"/>
              <a:ea typeface="Roboto"/>
              <a:cs typeface="Roboto"/>
              <a:sym typeface="Roboto"/>
            </a:endParaRPr>
          </a:p>
        </p:txBody>
      </p:sp>
      <p:sp>
        <p:nvSpPr>
          <p:cNvPr id="3413" name="Google Shape;3413;p181"/>
          <p:cNvSpPr/>
          <p:nvPr/>
        </p:nvSpPr>
        <p:spPr>
          <a:xfrm rot="5400000">
            <a:off x="1493539" y="1934002"/>
            <a:ext cx="195600" cy="1679945"/>
          </a:xfrm>
          <a:prstGeom prst="rightBrace">
            <a:avLst>
              <a:gd name="adj1" fmla="val 50000"/>
              <a:gd name="adj2" fmla="val 50000"/>
            </a:avLst>
          </a:prstGeom>
          <a:no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81"/>
          <p:cNvSpPr/>
          <p:nvPr/>
        </p:nvSpPr>
        <p:spPr>
          <a:xfrm rot="5400000">
            <a:off x="3437663" y="1758661"/>
            <a:ext cx="195600" cy="2014277"/>
          </a:xfrm>
          <a:prstGeom prst="rightBrace">
            <a:avLst>
              <a:gd name="adj1" fmla="val 50000"/>
              <a:gd name="adj2" fmla="val 50000"/>
            </a:avLst>
          </a:prstGeom>
          <a:noFill/>
          <a:ln w="19050" cap="flat" cmpd="sng">
            <a:solidFill>
              <a:srgbClr val="0366D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81"/>
          <p:cNvSpPr/>
          <p:nvPr/>
        </p:nvSpPr>
        <p:spPr>
          <a:xfrm rot="5400000">
            <a:off x="5247355" y="2022044"/>
            <a:ext cx="195600" cy="1487512"/>
          </a:xfrm>
          <a:prstGeom prst="rightBrace">
            <a:avLst>
              <a:gd name="adj1" fmla="val 50000"/>
              <a:gd name="adj2" fmla="val 50000"/>
            </a:avLst>
          </a:prstGeom>
          <a:noFill/>
          <a:ln w="19050" cap="flat" cmpd="sng">
            <a:solidFill>
              <a:srgbClr val="365C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81"/>
          <p:cNvSpPr/>
          <p:nvPr/>
        </p:nvSpPr>
        <p:spPr>
          <a:xfrm rot="5400000">
            <a:off x="7376007" y="1607732"/>
            <a:ext cx="195600" cy="2316135"/>
          </a:xfrm>
          <a:prstGeom prst="rightBrace">
            <a:avLst>
              <a:gd name="adj1" fmla="val 50000"/>
              <a:gd name="adj2" fmla="val 50000"/>
            </a:avLst>
          </a:prstGeom>
          <a:noFill/>
          <a:ln w="19050" cap="flat" cmpd="sng">
            <a:solidFill>
              <a:srgbClr val="2129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0"/>
        <p:cNvGrpSpPr/>
        <p:nvPr/>
      </p:nvGrpSpPr>
      <p:grpSpPr>
        <a:xfrm>
          <a:off x="0" y="0"/>
          <a:ext cx="0" cy="0"/>
          <a:chOff x="0" y="0"/>
          <a:chExt cx="0" cy="0"/>
        </a:xfrm>
      </p:grpSpPr>
      <p:pic>
        <p:nvPicPr>
          <p:cNvPr id="3421" name="Google Shape;3421;p182"/>
          <p:cNvPicPr preferRelativeResize="0"/>
          <p:nvPr/>
        </p:nvPicPr>
        <p:blipFill>
          <a:blip r:embed="rId3">
            <a:alphaModFix/>
          </a:blip>
          <a:stretch>
            <a:fillRect/>
          </a:stretch>
        </p:blipFill>
        <p:spPr>
          <a:xfrm>
            <a:off x="0" y="0"/>
            <a:ext cx="9144000" cy="5143527"/>
          </a:xfrm>
          <a:prstGeom prst="rect">
            <a:avLst/>
          </a:prstGeom>
          <a:noFill/>
          <a:ln>
            <a:noFill/>
          </a:ln>
        </p:spPr>
      </p:pic>
      <p:sp>
        <p:nvSpPr>
          <p:cNvPr id="3422" name="Google Shape;3422;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25</a:t>
            </a:fld>
            <a:endParaRPr sz="600">
              <a:solidFill>
                <a:srgbClr val="FFFFFF"/>
              </a:solidFill>
            </a:endParaRPr>
          </a:p>
        </p:txBody>
      </p:sp>
      <p:sp>
        <p:nvSpPr>
          <p:cNvPr id="3423" name="Google Shape;3423;p182"/>
          <p:cNvSpPr txBox="1">
            <a:spLocks noGrp="1"/>
          </p:cNvSpPr>
          <p:nvPr>
            <p:ph type="title"/>
          </p:nvPr>
        </p:nvSpPr>
        <p:spPr>
          <a:xfrm>
            <a:off x="3762200" y="1174875"/>
            <a:ext cx="4507500" cy="2430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E599"/>
                </a:solidFill>
                <a:latin typeface="Roboto"/>
                <a:ea typeface="Roboto"/>
                <a:cs typeface="Roboto"/>
                <a:sym typeface="Roboto"/>
              </a:rPr>
              <a:t>The URL is the gateway to the web. But the URL can also be used as a weapon to launch attacks.</a:t>
            </a:r>
            <a:endParaRPr>
              <a:solidFill>
                <a:srgbClr val="FFE599"/>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7"/>
        <p:cNvGrpSpPr/>
        <p:nvPr/>
      </p:nvGrpSpPr>
      <p:grpSpPr>
        <a:xfrm>
          <a:off x="0" y="0"/>
          <a:ext cx="0" cy="0"/>
          <a:chOff x="0" y="0"/>
          <a:chExt cx="0" cy="0"/>
        </a:xfrm>
      </p:grpSpPr>
      <p:sp>
        <p:nvSpPr>
          <p:cNvPr id="3428" name="Google Shape;3428;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URL Cruise Missile</a:t>
            </a:r>
            <a:endParaRPr/>
          </a:p>
        </p:txBody>
      </p:sp>
      <p:sp>
        <p:nvSpPr>
          <p:cNvPr id="3429" name="Google Shape;3429;p1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30" name="Google Shape;3430;p183"/>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strength of a weaponized URL depends on the web vulnerability that it exploits. The more vulnerable the web client or server, the more dangerous the attack.</a:t>
            </a:r>
            <a:endParaRPr/>
          </a:p>
        </p:txBody>
      </p:sp>
      <p:pic>
        <p:nvPicPr>
          <p:cNvPr id="3431" name="Google Shape;3431;p183"/>
          <p:cNvPicPr preferRelativeResize="0"/>
          <p:nvPr/>
        </p:nvPicPr>
        <p:blipFill rotWithShape="1">
          <a:blip r:embed="rId3">
            <a:alphaModFix/>
          </a:blip>
          <a:srcRect l="48245" t="-3511" r="36283" b="-2883"/>
          <a:stretch/>
        </p:blipFill>
        <p:spPr>
          <a:xfrm>
            <a:off x="2507515" y="3095125"/>
            <a:ext cx="918380" cy="1600619"/>
          </a:xfrm>
          <a:prstGeom prst="rect">
            <a:avLst/>
          </a:prstGeom>
          <a:noFill/>
          <a:ln>
            <a:noFill/>
          </a:ln>
        </p:spPr>
      </p:pic>
      <p:pic>
        <p:nvPicPr>
          <p:cNvPr id="3432" name="Google Shape;3432;p183"/>
          <p:cNvPicPr preferRelativeResize="0"/>
          <p:nvPr/>
        </p:nvPicPr>
        <p:blipFill rotWithShape="1">
          <a:blip r:embed="rId4">
            <a:alphaModFix/>
          </a:blip>
          <a:srcRect r="75974"/>
          <a:stretch/>
        </p:blipFill>
        <p:spPr>
          <a:xfrm>
            <a:off x="358050" y="3319389"/>
            <a:ext cx="1053075" cy="1004425"/>
          </a:xfrm>
          <a:prstGeom prst="rect">
            <a:avLst/>
          </a:prstGeom>
          <a:noFill/>
          <a:ln>
            <a:noFill/>
          </a:ln>
        </p:spPr>
      </p:pic>
      <p:pic>
        <p:nvPicPr>
          <p:cNvPr id="3433" name="Google Shape;3433;p183"/>
          <p:cNvPicPr preferRelativeResize="0"/>
          <p:nvPr/>
        </p:nvPicPr>
        <p:blipFill rotWithShape="1">
          <a:blip r:embed="rId5">
            <a:alphaModFix/>
          </a:blip>
          <a:srcRect r="53658"/>
          <a:stretch/>
        </p:blipFill>
        <p:spPr>
          <a:xfrm>
            <a:off x="3189739" y="4300732"/>
            <a:ext cx="418938" cy="395010"/>
          </a:xfrm>
          <a:prstGeom prst="rect">
            <a:avLst/>
          </a:prstGeom>
          <a:noFill/>
          <a:ln>
            <a:noFill/>
          </a:ln>
        </p:spPr>
      </p:pic>
      <p:pic>
        <p:nvPicPr>
          <p:cNvPr id="3434" name="Google Shape;3434;p183"/>
          <p:cNvPicPr preferRelativeResize="0"/>
          <p:nvPr/>
        </p:nvPicPr>
        <p:blipFill rotWithShape="1">
          <a:blip r:embed="rId3">
            <a:alphaModFix/>
          </a:blip>
          <a:srcRect l="83794" r="-694" b="4770"/>
          <a:stretch/>
        </p:blipFill>
        <p:spPr>
          <a:xfrm>
            <a:off x="6256115" y="3319399"/>
            <a:ext cx="967389" cy="1381385"/>
          </a:xfrm>
          <a:prstGeom prst="rect">
            <a:avLst/>
          </a:prstGeom>
          <a:noFill/>
          <a:ln>
            <a:noFill/>
          </a:ln>
        </p:spPr>
      </p:pic>
      <p:cxnSp>
        <p:nvCxnSpPr>
          <p:cNvPr id="3435" name="Google Shape;3435;p183"/>
          <p:cNvCxnSpPr/>
          <p:nvPr/>
        </p:nvCxnSpPr>
        <p:spPr>
          <a:xfrm>
            <a:off x="1752934" y="3054075"/>
            <a:ext cx="0" cy="1535100"/>
          </a:xfrm>
          <a:prstGeom prst="straightConnector1">
            <a:avLst/>
          </a:prstGeom>
          <a:noFill/>
          <a:ln w="38100" cap="flat" cmpd="sng">
            <a:solidFill>
              <a:srgbClr val="CC0000"/>
            </a:solidFill>
            <a:prstDash val="lgDash"/>
            <a:round/>
            <a:headEnd type="none" w="med" len="med"/>
            <a:tailEnd type="none" w="med" len="med"/>
          </a:ln>
        </p:spPr>
      </p:cxnSp>
      <p:pic>
        <p:nvPicPr>
          <p:cNvPr id="3436" name="Google Shape;3436;p183"/>
          <p:cNvPicPr preferRelativeResize="0"/>
          <p:nvPr/>
        </p:nvPicPr>
        <p:blipFill rotWithShape="1">
          <a:blip r:embed="rId3">
            <a:alphaModFix/>
          </a:blip>
          <a:srcRect l="48245" t="-3511" r="36283" b="-2883"/>
          <a:stretch/>
        </p:blipFill>
        <p:spPr>
          <a:xfrm>
            <a:off x="4358392" y="3095125"/>
            <a:ext cx="918380" cy="1600619"/>
          </a:xfrm>
          <a:prstGeom prst="rect">
            <a:avLst/>
          </a:prstGeom>
          <a:noFill/>
          <a:ln>
            <a:noFill/>
          </a:ln>
        </p:spPr>
      </p:pic>
      <p:pic>
        <p:nvPicPr>
          <p:cNvPr id="3437" name="Google Shape;3437;p183"/>
          <p:cNvPicPr preferRelativeResize="0"/>
          <p:nvPr/>
        </p:nvPicPr>
        <p:blipFill rotWithShape="1">
          <a:blip r:embed="rId5">
            <a:alphaModFix/>
          </a:blip>
          <a:srcRect l="53654" r="4"/>
          <a:stretch/>
        </p:blipFill>
        <p:spPr>
          <a:xfrm>
            <a:off x="4902212" y="4300729"/>
            <a:ext cx="418938" cy="395012"/>
          </a:xfrm>
          <a:prstGeom prst="rect">
            <a:avLst/>
          </a:prstGeom>
          <a:noFill/>
          <a:ln>
            <a:noFill/>
          </a:ln>
        </p:spPr>
      </p:pic>
      <p:sp>
        <p:nvSpPr>
          <p:cNvPr id="3438" name="Google Shape;3438;p183"/>
          <p:cNvSpPr txBox="1"/>
          <p:nvPr/>
        </p:nvSpPr>
        <p:spPr>
          <a:xfrm>
            <a:off x="358050" y="1458400"/>
            <a:ext cx="7676400" cy="533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Inconsolata"/>
                <a:ea typeface="Inconsolata"/>
                <a:cs typeface="Inconsolata"/>
                <a:sym typeface="Inconsolata"/>
              </a:rPr>
              <a:t>http://10.0.0.2/catalogue/display.asp?pg=2&amp;product=13</a:t>
            </a:r>
            <a:endParaRPr>
              <a:solidFill>
                <a:schemeClr val="dk1"/>
              </a:solidFill>
              <a:latin typeface="Inconsolata"/>
              <a:ea typeface="Inconsolata"/>
              <a:cs typeface="Inconsolata"/>
              <a:sym typeface="Inconsolata"/>
            </a:endParaRPr>
          </a:p>
        </p:txBody>
      </p:sp>
      <p:sp>
        <p:nvSpPr>
          <p:cNvPr id="3439" name="Google Shape;3439;p183"/>
          <p:cNvSpPr/>
          <p:nvPr/>
        </p:nvSpPr>
        <p:spPr>
          <a:xfrm>
            <a:off x="884175" y="2033850"/>
            <a:ext cx="918300" cy="395100"/>
          </a:xfrm>
          <a:prstGeom prst="wedgeRectCallout">
            <a:avLst>
              <a:gd name="adj1" fmla="val 46126"/>
              <a:gd name="adj2" fmla="val 199412"/>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http:</a:t>
            </a:r>
            <a:endParaRPr/>
          </a:p>
        </p:txBody>
      </p:sp>
      <p:sp>
        <p:nvSpPr>
          <p:cNvPr id="3440" name="Google Shape;3440;p183"/>
          <p:cNvSpPr/>
          <p:nvPr/>
        </p:nvSpPr>
        <p:spPr>
          <a:xfrm>
            <a:off x="2139300" y="2033850"/>
            <a:ext cx="861000" cy="395100"/>
          </a:xfrm>
          <a:prstGeom prst="wedgeRectCallout">
            <a:avLst>
              <a:gd name="adj1" fmla="val 24292"/>
              <a:gd name="adj2" fmla="val 217388"/>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10.0.0.2</a:t>
            </a:r>
            <a:endParaRPr/>
          </a:p>
        </p:txBody>
      </p:sp>
      <p:sp>
        <p:nvSpPr>
          <p:cNvPr id="3441" name="Google Shape;3441;p183"/>
          <p:cNvSpPr/>
          <p:nvPr/>
        </p:nvSpPr>
        <p:spPr>
          <a:xfrm>
            <a:off x="3262050" y="2033850"/>
            <a:ext cx="1004400" cy="395100"/>
          </a:xfrm>
          <a:prstGeom prst="wedgeRectCallout">
            <a:avLst>
              <a:gd name="adj1" fmla="val -66682"/>
              <a:gd name="adj2" fmla="val 217388"/>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catalogue</a:t>
            </a:r>
            <a:endParaRPr/>
          </a:p>
        </p:txBody>
      </p:sp>
      <p:sp>
        <p:nvSpPr>
          <p:cNvPr id="3442" name="Google Shape;3442;p183"/>
          <p:cNvSpPr/>
          <p:nvPr/>
        </p:nvSpPr>
        <p:spPr>
          <a:xfrm>
            <a:off x="4446275" y="2033850"/>
            <a:ext cx="1109400" cy="395100"/>
          </a:xfrm>
          <a:prstGeom prst="wedgeRectCallout">
            <a:avLst>
              <a:gd name="adj1" fmla="val -22077"/>
              <a:gd name="adj2" fmla="val 219634"/>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display.asp</a:t>
            </a:r>
            <a:endParaRPr/>
          </a:p>
        </p:txBody>
      </p:sp>
      <p:sp>
        <p:nvSpPr>
          <p:cNvPr id="3443" name="Google Shape;3443;p183"/>
          <p:cNvSpPr/>
          <p:nvPr/>
        </p:nvSpPr>
        <p:spPr>
          <a:xfrm>
            <a:off x="5726025" y="2033850"/>
            <a:ext cx="718800" cy="395100"/>
          </a:xfrm>
          <a:prstGeom prst="wedgeRectCallout">
            <a:avLst>
              <a:gd name="adj1" fmla="val -91637"/>
              <a:gd name="adj2" fmla="val 219634"/>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pg=2</a:t>
            </a:r>
            <a:endParaRPr/>
          </a:p>
        </p:txBody>
      </p:sp>
      <p:sp>
        <p:nvSpPr>
          <p:cNvPr id="3444" name="Google Shape;3444;p183"/>
          <p:cNvSpPr/>
          <p:nvPr/>
        </p:nvSpPr>
        <p:spPr>
          <a:xfrm>
            <a:off x="6712925" y="2033850"/>
            <a:ext cx="1463700" cy="395100"/>
          </a:xfrm>
          <a:prstGeom prst="wedgeRectCallout">
            <a:avLst>
              <a:gd name="adj1" fmla="val -47047"/>
              <a:gd name="adj2" fmla="val 203904"/>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product=13</a:t>
            </a:r>
            <a:endParaRPr/>
          </a:p>
        </p:txBody>
      </p:sp>
      <p:sp>
        <p:nvSpPr>
          <p:cNvPr id="3445" name="Google Shape;3445;p183"/>
          <p:cNvSpPr txBox="1"/>
          <p:nvPr/>
        </p:nvSpPr>
        <p:spPr>
          <a:xfrm>
            <a:off x="1802475" y="2033850"/>
            <a:ext cx="3552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endParaRPr sz="1800"/>
          </a:p>
        </p:txBody>
      </p:sp>
      <p:sp>
        <p:nvSpPr>
          <p:cNvPr id="3446" name="Google Shape;3446;p183"/>
          <p:cNvSpPr txBox="1"/>
          <p:nvPr/>
        </p:nvSpPr>
        <p:spPr>
          <a:xfrm>
            <a:off x="3000300" y="2033850"/>
            <a:ext cx="3552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endParaRPr sz="1800"/>
          </a:p>
        </p:txBody>
      </p:sp>
      <p:sp>
        <p:nvSpPr>
          <p:cNvPr id="3447" name="Google Shape;3447;p183"/>
          <p:cNvSpPr txBox="1"/>
          <p:nvPr/>
        </p:nvSpPr>
        <p:spPr>
          <a:xfrm>
            <a:off x="4257688" y="2033850"/>
            <a:ext cx="3552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t>
            </a:r>
            <a:endParaRPr sz="1800"/>
          </a:p>
        </p:txBody>
      </p:sp>
      <p:sp>
        <p:nvSpPr>
          <p:cNvPr id="3448" name="Google Shape;3448;p183"/>
          <p:cNvSpPr txBox="1"/>
          <p:nvPr/>
        </p:nvSpPr>
        <p:spPr>
          <a:xfrm>
            <a:off x="5485300" y="2033850"/>
            <a:ext cx="3552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p:txBody>
      </p:sp>
      <p:sp>
        <p:nvSpPr>
          <p:cNvPr id="3449" name="Google Shape;3449;p183"/>
          <p:cNvSpPr txBox="1"/>
          <p:nvPr/>
        </p:nvSpPr>
        <p:spPr>
          <a:xfrm>
            <a:off x="6401175" y="2033850"/>
            <a:ext cx="3552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nconsolata"/>
                <a:ea typeface="Inconsolata"/>
                <a:cs typeface="Inconsolata"/>
                <a:sym typeface="Inconsolata"/>
              </a:rPr>
              <a:t>&amp;</a:t>
            </a:r>
            <a:endParaRPr sz="1800">
              <a:latin typeface="Inconsolata"/>
              <a:ea typeface="Inconsolata"/>
              <a:cs typeface="Inconsolata"/>
              <a:sym typeface="Inconsolat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453"/>
        <p:cNvGrpSpPr/>
        <p:nvPr/>
      </p:nvGrpSpPr>
      <p:grpSpPr>
        <a:xfrm>
          <a:off x="0" y="0"/>
          <a:ext cx="0" cy="0"/>
          <a:chOff x="0" y="0"/>
          <a:chExt cx="0" cy="0"/>
        </a:xfrm>
      </p:grpSpPr>
      <p:sp>
        <p:nvSpPr>
          <p:cNvPr id="3454" name="Google Shape;3454;p1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URL Cruise Missile</a:t>
            </a:r>
            <a:endParaRPr>
              <a:solidFill>
                <a:schemeClr val="dk1"/>
              </a:solidFill>
            </a:endParaRPr>
          </a:p>
          <a:p>
            <a:pPr marL="0" lvl="0" indent="0" algn="l" rtl="0">
              <a:spcBef>
                <a:spcPts val="0"/>
              </a:spcBef>
              <a:spcAft>
                <a:spcPts val="0"/>
              </a:spcAft>
              <a:buNone/>
            </a:pPr>
            <a:endParaRPr/>
          </a:p>
        </p:txBody>
      </p:sp>
      <p:sp>
        <p:nvSpPr>
          <p:cNvPr id="3455" name="Google Shape;3455;p1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Various stages of a URL/URI</a:t>
            </a:r>
            <a:endParaRPr/>
          </a:p>
        </p:txBody>
      </p:sp>
      <p:sp>
        <p:nvSpPr>
          <p:cNvPr id="3456" name="Google Shape;3456;p1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3457" name="Google Shape;3457;p184"/>
          <p:cNvGraphicFramePr/>
          <p:nvPr/>
        </p:nvGraphicFramePr>
        <p:xfrm>
          <a:off x="443800" y="1441825"/>
          <a:ext cx="8346400" cy="1065845"/>
        </p:xfrm>
        <a:graphic>
          <a:graphicData uri="http://schemas.openxmlformats.org/drawingml/2006/table">
            <a:tbl>
              <a:tblPr>
                <a:noFill/>
                <a:tableStyleId>{1C8DA2BD-5189-4690-A5F0-C0AF353CD466}</a:tableStyleId>
              </a:tblPr>
              <a:tblGrid>
                <a:gridCol w="1361675">
                  <a:extLst>
                    <a:ext uri="{9D8B030D-6E8A-4147-A177-3AD203B41FA5}">
                      <a16:colId xmlns:a16="http://schemas.microsoft.com/office/drawing/2014/main" val="20000"/>
                    </a:ext>
                  </a:extLst>
                </a:gridCol>
                <a:gridCol w="2678425">
                  <a:extLst>
                    <a:ext uri="{9D8B030D-6E8A-4147-A177-3AD203B41FA5}">
                      <a16:colId xmlns:a16="http://schemas.microsoft.com/office/drawing/2014/main" val="20001"/>
                    </a:ext>
                  </a:extLst>
                </a:gridCol>
                <a:gridCol w="1553925">
                  <a:extLst>
                    <a:ext uri="{9D8B030D-6E8A-4147-A177-3AD203B41FA5}">
                      <a16:colId xmlns:a16="http://schemas.microsoft.com/office/drawing/2014/main" val="20002"/>
                    </a:ext>
                  </a:extLst>
                </a:gridCol>
                <a:gridCol w="2752375">
                  <a:extLst>
                    <a:ext uri="{9D8B030D-6E8A-4147-A177-3AD203B41FA5}">
                      <a16:colId xmlns:a16="http://schemas.microsoft.com/office/drawing/2014/main" val="20003"/>
                    </a:ext>
                  </a:extLst>
                </a:gridCol>
              </a:tblGrid>
              <a:tr h="414800">
                <a:tc>
                  <a:txBody>
                    <a:bodyPr/>
                    <a:lstStyle/>
                    <a:p>
                      <a:pPr marL="0" lvl="0" indent="0" algn="l" rtl="0">
                        <a:spcBef>
                          <a:spcPts val="0"/>
                        </a:spcBef>
                        <a:spcAft>
                          <a:spcPts val="0"/>
                        </a:spcAft>
                        <a:buNone/>
                      </a:pPr>
                      <a:r>
                        <a:rPr lang="en" sz="1800" b="1">
                          <a:latin typeface="Roboto"/>
                          <a:ea typeface="Roboto"/>
                          <a:cs typeface="Roboto"/>
                          <a:sym typeface="Roboto"/>
                        </a:rPr>
                        <a:t>Protocol</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Host Name</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Path</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Parameters</a:t>
                      </a:r>
                      <a:endParaRPr sz="1800" b="1">
                        <a:latin typeface="Roboto"/>
                        <a:ea typeface="Roboto"/>
                        <a:cs typeface="Roboto"/>
                        <a:sym typeface="Roboto"/>
                      </a:endParaRPr>
                    </a:p>
                  </a:txBody>
                  <a:tcPr marL="182875" marR="91425" marT="91425" marB="91425">
                    <a:solidFill>
                      <a:srgbClr val="FFFFFF"/>
                    </a:solidFill>
                  </a:tcPr>
                </a:tc>
                <a:extLst>
                  <a:ext uri="{0D108BD9-81ED-4DB2-BD59-A6C34878D82A}">
                    <a16:rowId xmlns:a16="http://schemas.microsoft.com/office/drawing/2014/main" val="10000"/>
                  </a:ext>
                </a:extLst>
              </a:tr>
              <a:tr h="608675">
                <a:tc>
                  <a:txBody>
                    <a:bodyPr/>
                    <a:lstStyle/>
                    <a:p>
                      <a:pPr marL="0" lvl="0" indent="0" algn="l" rtl="0">
                        <a:spcBef>
                          <a:spcPts val="0"/>
                        </a:spcBef>
                        <a:spcAft>
                          <a:spcPts val="0"/>
                        </a:spcAft>
                        <a:buNone/>
                      </a:pPr>
                      <a:r>
                        <a:rPr lang="en" sz="2400">
                          <a:solidFill>
                            <a:srgbClr val="FFFFFF"/>
                          </a:solidFill>
                          <a:latin typeface="Inconsolata"/>
                          <a:ea typeface="Inconsolata"/>
                          <a:cs typeface="Inconsolata"/>
                          <a:sym typeface="Inconsolata"/>
                        </a:rPr>
                        <a:t>http://</a:t>
                      </a:r>
                      <a:endParaRPr sz="2400">
                        <a:solidFill>
                          <a:srgbClr val="FFFFFF"/>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FFFFFF"/>
                          </a:solidFill>
                          <a:latin typeface="Inconsolata"/>
                          <a:ea typeface="Inconsolata"/>
                          <a:cs typeface="Inconsolata"/>
                          <a:sym typeface="Inconsolata"/>
                        </a:rPr>
                        <a:t>www.example.com</a:t>
                      </a:r>
                      <a:endParaRPr sz="2400">
                        <a:solidFill>
                          <a:srgbClr val="FFFFFF"/>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FFFFFF"/>
                          </a:solidFill>
                          <a:latin typeface="Inconsolata"/>
                          <a:ea typeface="Inconsolata"/>
                          <a:cs typeface="Inconsolata"/>
                          <a:sym typeface="Inconsolata"/>
                        </a:rPr>
                        <a:t>/add.asp</a:t>
                      </a:r>
                      <a:endParaRPr sz="2400">
                        <a:solidFill>
                          <a:srgbClr val="FFFFFF"/>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FFFFFF"/>
                          </a:solidFill>
                          <a:latin typeface="Inconsolata"/>
                          <a:ea typeface="Inconsolata"/>
                          <a:cs typeface="Inconsolata"/>
                          <a:sym typeface="Inconsolata"/>
                        </a:rPr>
                        <a:t>?item=3478</a:t>
                      </a:r>
                      <a:endParaRPr sz="2400">
                        <a:solidFill>
                          <a:srgbClr val="FFFFFF"/>
                        </a:solidFill>
                        <a:latin typeface="Inconsolata"/>
                        <a:ea typeface="Inconsolata"/>
                        <a:cs typeface="Inconsolata"/>
                        <a:sym typeface="Inconsolata"/>
                      </a:endParaRPr>
                    </a:p>
                  </a:txBody>
                  <a:tcPr marL="182875" marR="91425" marT="91425" marB="91425">
                    <a:solidFill>
                      <a:srgbClr val="00000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4E0EC"/>
        </a:solidFill>
        <a:effectLst/>
      </p:bgPr>
    </p:bg>
    <p:spTree>
      <p:nvGrpSpPr>
        <p:cNvPr id="1" name="Shape 3461"/>
        <p:cNvGrpSpPr/>
        <p:nvPr/>
      </p:nvGrpSpPr>
      <p:grpSpPr>
        <a:xfrm>
          <a:off x="0" y="0"/>
          <a:ext cx="0" cy="0"/>
          <a:chOff x="0" y="0"/>
          <a:chExt cx="0" cy="0"/>
        </a:xfrm>
      </p:grpSpPr>
      <p:sp>
        <p:nvSpPr>
          <p:cNvPr id="3462" name="Google Shape;3462;p1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63" name="Google Shape;3463;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URL Example: Protocol</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3464" name="Google Shape;3464;p1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Protocol indicates the protocol or application to use with the request, such as:</a:t>
            </a:r>
            <a:endParaRPr/>
          </a:p>
        </p:txBody>
      </p:sp>
      <p:graphicFrame>
        <p:nvGraphicFramePr>
          <p:cNvPr id="3465" name="Google Shape;3465;p185"/>
          <p:cNvGraphicFramePr/>
          <p:nvPr/>
        </p:nvGraphicFramePr>
        <p:xfrm>
          <a:off x="443800" y="1213225"/>
          <a:ext cx="8346400" cy="1065845"/>
        </p:xfrm>
        <a:graphic>
          <a:graphicData uri="http://schemas.openxmlformats.org/drawingml/2006/table">
            <a:tbl>
              <a:tblPr>
                <a:noFill/>
                <a:tableStyleId>{1C8DA2BD-5189-4690-A5F0-C0AF353CD466}</a:tableStyleId>
              </a:tblPr>
              <a:tblGrid>
                <a:gridCol w="1361675">
                  <a:extLst>
                    <a:ext uri="{9D8B030D-6E8A-4147-A177-3AD203B41FA5}">
                      <a16:colId xmlns:a16="http://schemas.microsoft.com/office/drawing/2014/main" val="20000"/>
                    </a:ext>
                  </a:extLst>
                </a:gridCol>
                <a:gridCol w="2678425">
                  <a:extLst>
                    <a:ext uri="{9D8B030D-6E8A-4147-A177-3AD203B41FA5}">
                      <a16:colId xmlns:a16="http://schemas.microsoft.com/office/drawing/2014/main" val="20001"/>
                    </a:ext>
                  </a:extLst>
                </a:gridCol>
                <a:gridCol w="1553925">
                  <a:extLst>
                    <a:ext uri="{9D8B030D-6E8A-4147-A177-3AD203B41FA5}">
                      <a16:colId xmlns:a16="http://schemas.microsoft.com/office/drawing/2014/main" val="20002"/>
                    </a:ext>
                  </a:extLst>
                </a:gridCol>
                <a:gridCol w="2752375">
                  <a:extLst>
                    <a:ext uri="{9D8B030D-6E8A-4147-A177-3AD203B41FA5}">
                      <a16:colId xmlns:a16="http://schemas.microsoft.com/office/drawing/2014/main" val="20003"/>
                    </a:ext>
                  </a:extLst>
                </a:gridCol>
              </a:tblGrid>
              <a:tr h="414800">
                <a:tc>
                  <a:txBody>
                    <a:bodyPr/>
                    <a:lstStyle/>
                    <a:p>
                      <a:pPr marL="0" lvl="0" indent="0" algn="l" rtl="0">
                        <a:spcBef>
                          <a:spcPts val="0"/>
                        </a:spcBef>
                        <a:spcAft>
                          <a:spcPts val="0"/>
                        </a:spcAft>
                        <a:buNone/>
                      </a:pPr>
                      <a:r>
                        <a:rPr lang="en" sz="1800" b="1">
                          <a:latin typeface="Roboto"/>
                          <a:ea typeface="Roboto"/>
                          <a:cs typeface="Roboto"/>
                          <a:sym typeface="Roboto"/>
                        </a:rPr>
                        <a:t>Protocol</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Host Name</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Path</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Parameters</a:t>
                      </a:r>
                      <a:endParaRPr sz="1800" b="1">
                        <a:solidFill>
                          <a:srgbClr val="AFC0DC"/>
                        </a:solidFill>
                        <a:latin typeface="Roboto"/>
                        <a:ea typeface="Roboto"/>
                        <a:cs typeface="Roboto"/>
                        <a:sym typeface="Roboto"/>
                      </a:endParaRPr>
                    </a:p>
                  </a:txBody>
                  <a:tcPr marL="182875" marR="91425" marT="91425" marB="91425">
                    <a:solidFill>
                      <a:srgbClr val="FFFFFF"/>
                    </a:solidFill>
                  </a:tcPr>
                </a:tc>
                <a:extLst>
                  <a:ext uri="{0D108BD9-81ED-4DB2-BD59-A6C34878D82A}">
                    <a16:rowId xmlns:a16="http://schemas.microsoft.com/office/drawing/2014/main" val="10000"/>
                  </a:ext>
                </a:extLst>
              </a:tr>
              <a:tr h="608675">
                <a:tc>
                  <a:txBody>
                    <a:bodyPr/>
                    <a:lstStyle/>
                    <a:p>
                      <a:pPr marL="0" lvl="0" indent="0" algn="l" rtl="0">
                        <a:spcBef>
                          <a:spcPts val="0"/>
                        </a:spcBef>
                        <a:spcAft>
                          <a:spcPts val="0"/>
                        </a:spcAft>
                        <a:buNone/>
                      </a:pPr>
                      <a:r>
                        <a:rPr lang="en" sz="2400">
                          <a:latin typeface="Inconsolata"/>
                          <a:ea typeface="Inconsolata"/>
                          <a:cs typeface="Inconsolata"/>
                          <a:sym typeface="Inconsolata"/>
                        </a:rPr>
                        <a:t>http://</a:t>
                      </a:r>
                      <a:endParaRPr sz="2400">
                        <a:latin typeface="Inconsolata"/>
                        <a:ea typeface="Inconsolata"/>
                        <a:cs typeface="Inconsolata"/>
                        <a:sym typeface="Inconsolata"/>
                      </a:endParaRPr>
                    </a:p>
                  </a:txBody>
                  <a:tcPr marL="182875" marR="91425" marT="91425" marB="91425">
                    <a:solidFill>
                      <a:schemeClr val="accent6"/>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www.example.com</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/add.asp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?item=3478</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extLst>
                  <a:ext uri="{0D108BD9-81ED-4DB2-BD59-A6C34878D82A}">
                    <a16:rowId xmlns:a16="http://schemas.microsoft.com/office/drawing/2014/main" val="10001"/>
                  </a:ext>
                </a:extLst>
              </a:tr>
            </a:tbl>
          </a:graphicData>
        </a:graphic>
      </p:graphicFrame>
      <p:graphicFrame>
        <p:nvGraphicFramePr>
          <p:cNvPr id="3466" name="Google Shape;3466;p185"/>
          <p:cNvGraphicFramePr/>
          <p:nvPr/>
        </p:nvGraphicFramePr>
        <p:xfrm>
          <a:off x="443800" y="2537200"/>
          <a:ext cx="8346400" cy="2074725"/>
        </p:xfrm>
        <a:graphic>
          <a:graphicData uri="http://schemas.openxmlformats.org/drawingml/2006/table">
            <a:tbl>
              <a:tblPr>
                <a:noFill/>
                <a:tableStyleId>{1C8DA2BD-5189-4690-A5F0-C0AF353CD466}</a:tableStyleId>
              </a:tblPr>
              <a:tblGrid>
                <a:gridCol w="2421025">
                  <a:extLst>
                    <a:ext uri="{9D8B030D-6E8A-4147-A177-3AD203B41FA5}">
                      <a16:colId xmlns:a16="http://schemas.microsoft.com/office/drawing/2014/main" val="20000"/>
                    </a:ext>
                  </a:extLst>
                </a:gridCol>
                <a:gridCol w="5925375">
                  <a:extLst>
                    <a:ext uri="{9D8B030D-6E8A-4147-A177-3AD203B41FA5}">
                      <a16:colId xmlns:a16="http://schemas.microsoft.com/office/drawing/2014/main" val="20001"/>
                    </a:ext>
                  </a:extLst>
                </a:gridCol>
              </a:tblGrid>
              <a:tr h="691575">
                <a:tc>
                  <a:txBody>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HTTP</a:t>
                      </a:r>
                      <a:r>
                        <a:rPr lang="en" sz="1800">
                          <a:solidFill>
                            <a:srgbClr val="FFFFFF"/>
                          </a:solidFill>
                          <a:latin typeface="Roboto"/>
                          <a:ea typeface="Roboto"/>
                          <a:cs typeface="Roboto"/>
                          <a:sym typeface="Roboto"/>
                        </a:rPr>
                        <a:t> </a:t>
                      </a:r>
                      <a:br>
                        <a:rPr lang="en" sz="18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(Hypertext Transfer Protocol)</a:t>
                      </a:r>
                      <a:endParaRPr sz="1200">
                        <a:solidFill>
                          <a:srgbClr val="FFFFFF"/>
                        </a:solidFill>
                        <a:latin typeface="Roboto"/>
                        <a:ea typeface="Roboto"/>
                        <a:cs typeface="Roboto"/>
                        <a:sym typeface="Roboto"/>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For transferring web pages</a:t>
                      </a:r>
                      <a:endParaRPr>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91575">
                <a:tc>
                  <a:txBody>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FTP</a:t>
                      </a:r>
                      <a:r>
                        <a:rPr lang="en" sz="1200">
                          <a:solidFill>
                            <a:srgbClr val="FFFFFF"/>
                          </a:solidFill>
                          <a:latin typeface="Roboto"/>
                          <a:ea typeface="Roboto"/>
                          <a:cs typeface="Roboto"/>
                          <a:sym typeface="Roboto"/>
                        </a:rPr>
                        <a:t>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(File Transfer Protocol)</a:t>
                      </a:r>
                      <a:endParaRPr sz="1200">
                        <a:solidFill>
                          <a:srgbClr val="FFFFFF"/>
                        </a:solidFill>
                        <a:latin typeface="Roboto"/>
                        <a:ea typeface="Roboto"/>
                        <a:cs typeface="Roboto"/>
                        <a:sym typeface="Roboto"/>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For file transfer requests (upload and download).</a:t>
                      </a:r>
                      <a:endParaRPr>
                        <a:latin typeface="Roboto"/>
                        <a:ea typeface="Roboto"/>
                        <a:cs typeface="Roboto"/>
                        <a:sym typeface="Roboto"/>
                      </a:endParaRPr>
                    </a:p>
                  </a:txBody>
                  <a:tcPr marL="182875" marR="182875" marT="91425" marB="91425">
                    <a:solidFill>
                      <a:srgbClr val="AFC0DC"/>
                    </a:solidFill>
                  </a:tcPr>
                </a:tc>
                <a:extLst>
                  <a:ext uri="{0D108BD9-81ED-4DB2-BD59-A6C34878D82A}">
                    <a16:rowId xmlns:a16="http://schemas.microsoft.com/office/drawing/2014/main" val="10001"/>
                  </a:ext>
                </a:extLst>
              </a:tr>
              <a:tr h="691575">
                <a:tc>
                  <a:txBody>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SPDY</a:t>
                      </a:r>
                      <a:r>
                        <a:rPr lang="en" sz="1200">
                          <a:solidFill>
                            <a:srgbClr val="FFFFFF"/>
                          </a:solidFill>
                          <a:latin typeface="Roboto"/>
                          <a:ea typeface="Roboto"/>
                          <a:cs typeface="Roboto"/>
                          <a:sym typeface="Roboto"/>
                        </a:rPr>
                        <a:t>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(Speedy)</a:t>
                      </a:r>
                      <a:endParaRPr sz="1200">
                        <a:solidFill>
                          <a:srgbClr val="FFFFFF"/>
                        </a:solidFill>
                        <a:latin typeface="Roboto"/>
                        <a:ea typeface="Roboto"/>
                        <a:cs typeface="Roboto"/>
                        <a:sym typeface="Roboto"/>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Google’s version of HTTP, designed to speed up web content loading.</a:t>
                      </a:r>
                      <a:endParaRPr>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4E0EC"/>
        </a:solidFill>
        <a:effectLst/>
      </p:bgPr>
    </p:bg>
    <p:spTree>
      <p:nvGrpSpPr>
        <p:cNvPr id="1" name="Shape 3470"/>
        <p:cNvGrpSpPr/>
        <p:nvPr/>
      </p:nvGrpSpPr>
      <p:grpSpPr>
        <a:xfrm>
          <a:off x="0" y="0"/>
          <a:ext cx="0" cy="0"/>
          <a:chOff x="0" y="0"/>
          <a:chExt cx="0" cy="0"/>
        </a:xfrm>
      </p:grpSpPr>
      <p:sp>
        <p:nvSpPr>
          <p:cNvPr id="3471" name="Google Shape;3471;p1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72" name="Google Shape;3472;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URL Example: Host Name</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3473" name="Google Shape;3473;p1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Host Name identifies a specific web server for the request of web resources: </a:t>
            </a:r>
            <a:endParaRPr/>
          </a:p>
        </p:txBody>
      </p:sp>
      <p:graphicFrame>
        <p:nvGraphicFramePr>
          <p:cNvPr id="3474" name="Google Shape;3474;p186"/>
          <p:cNvGraphicFramePr/>
          <p:nvPr/>
        </p:nvGraphicFramePr>
        <p:xfrm>
          <a:off x="443800" y="1213225"/>
          <a:ext cx="8346400" cy="1065845"/>
        </p:xfrm>
        <a:graphic>
          <a:graphicData uri="http://schemas.openxmlformats.org/drawingml/2006/table">
            <a:tbl>
              <a:tblPr>
                <a:noFill/>
                <a:tableStyleId>{1C8DA2BD-5189-4690-A5F0-C0AF353CD466}</a:tableStyleId>
              </a:tblPr>
              <a:tblGrid>
                <a:gridCol w="1361675">
                  <a:extLst>
                    <a:ext uri="{9D8B030D-6E8A-4147-A177-3AD203B41FA5}">
                      <a16:colId xmlns:a16="http://schemas.microsoft.com/office/drawing/2014/main" val="20000"/>
                    </a:ext>
                  </a:extLst>
                </a:gridCol>
                <a:gridCol w="2678425">
                  <a:extLst>
                    <a:ext uri="{9D8B030D-6E8A-4147-A177-3AD203B41FA5}">
                      <a16:colId xmlns:a16="http://schemas.microsoft.com/office/drawing/2014/main" val="20001"/>
                    </a:ext>
                  </a:extLst>
                </a:gridCol>
                <a:gridCol w="1553925">
                  <a:extLst>
                    <a:ext uri="{9D8B030D-6E8A-4147-A177-3AD203B41FA5}">
                      <a16:colId xmlns:a16="http://schemas.microsoft.com/office/drawing/2014/main" val="20002"/>
                    </a:ext>
                  </a:extLst>
                </a:gridCol>
                <a:gridCol w="2752375">
                  <a:extLst>
                    <a:ext uri="{9D8B030D-6E8A-4147-A177-3AD203B41FA5}">
                      <a16:colId xmlns:a16="http://schemas.microsoft.com/office/drawing/2014/main" val="20003"/>
                    </a:ext>
                  </a:extLst>
                </a:gridCol>
              </a:tblGrid>
              <a:tr h="414800">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Protocol</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Host Name</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Path</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Parameters</a:t>
                      </a:r>
                      <a:endParaRPr sz="1800" b="1">
                        <a:solidFill>
                          <a:srgbClr val="AFC0DC"/>
                        </a:solidFill>
                        <a:latin typeface="Roboto"/>
                        <a:ea typeface="Roboto"/>
                        <a:cs typeface="Roboto"/>
                        <a:sym typeface="Roboto"/>
                      </a:endParaRPr>
                    </a:p>
                  </a:txBody>
                  <a:tcPr marL="182875" marR="91425" marT="91425" marB="91425">
                    <a:solidFill>
                      <a:srgbClr val="FFFFFF"/>
                    </a:solidFill>
                  </a:tcPr>
                </a:tc>
                <a:extLst>
                  <a:ext uri="{0D108BD9-81ED-4DB2-BD59-A6C34878D82A}">
                    <a16:rowId xmlns:a16="http://schemas.microsoft.com/office/drawing/2014/main" val="10000"/>
                  </a:ext>
                </a:extLst>
              </a:tr>
              <a:tr h="608675">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http://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latin typeface="Inconsolata"/>
                          <a:ea typeface="Inconsolata"/>
                          <a:cs typeface="Inconsolata"/>
                          <a:sym typeface="Inconsolata"/>
                        </a:rPr>
                        <a:t>www.example.com</a:t>
                      </a:r>
                      <a:endParaRPr sz="2400">
                        <a:latin typeface="Inconsolata"/>
                        <a:ea typeface="Inconsolata"/>
                        <a:cs typeface="Inconsolata"/>
                        <a:sym typeface="Inconsolata"/>
                      </a:endParaRPr>
                    </a:p>
                  </a:txBody>
                  <a:tcPr marL="182875" marR="91425" marT="91425" marB="91425">
                    <a:solidFill>
                      <a:schemeClr val="accent6"/>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/add.asp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?item=3478</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extLst>
                  <a:ext uri="{0D108BD9-81ED-4DB2-BD59-A6C34878D82A}">
                    <a16:rowId xmlns:a16="http://schemas.microsoft.com/office/drawing/2014/main" val="10001"/>
                  </a:ext>
                </a:extLst>
              </a:tr>
            </a:tbl>
          </a:graphicData>
        </a:graphic>
      </p:graphicFrame>
      <p:graphicFrame>
        <p:nvGraphicFramePr>
          <p:cNvPr id="3475" name="Google Shape;3475;p186"/>
          <p:cNvGraphicFramePr/>
          <p:nvPr/>
        </p:nvGraphicFramePr>
        <p:xfrm>
          <a:off x="443800" y="2537200"/>
          <a:ext cx="8346400" cy="1941225"/>
        </p:xfrm>
        <a:graphic>
          <a:graphicData uri="http://schemas.openxmlformats.org/drawingml/2006/table">
            <a:tbl>
              <a:tblPr>
                <a:noFill/>
                <a:tableStyleId>{1C8DA2BD-5189-4690-A5F0-C0AF353CD466}</a:tableStyleId>
              </a:tblPr>
              <a:tblGrid>
                <a:gridCol w="2421025">
                  <a:extLst>
                    <a:ext uri="{9D8B030D-6E8A-4147-A177-3AD203B41FA5}">
                      <a16:colId xmlns:a16="http://schemas.microsoft.com/office/drawing/2014/main" val="20000"/>
                    </a:ext>
                  </a:extLst>
                </a:gridCol>
                <a:gridCol w="5925375">
                  <a:extLst>
                    <a:ext uri="{9D8B030D-6E8A-4147-A177-3AD203B41FA5}">
                      <a16:colId xmlns:a16="http://schemas.microsoft.com/office/drawing/2014/main" val="20001"/>
                    </a:ext>
                  </a:extLst>
                </a:gridCol>
              </a:tblGrid>
              <a:tr h="691575">
                <a:tc>
                  <a:txBody>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Domain Name</a:t>
                      </a:r>
                      <a:endParaRPr sz="1200">
                        <a:solidFill>
                          <a:srgbClr val="FFFFFF"/>
                        </a:solidFill>
                        <a:latin typeface="Roboto"/>
                        <a:ea typeface="Roboto"/>
                        <a:cs typeface="Roboto"/>
                        <a:sym typeface="Roboto"/>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Example.com, google.com, facebook.com, etc.</a:t>
                      </a:r>
                      <a:endParaRPr>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91575">
                <a:tc>
                  <a:txBody>
                    <a:bodyPr/>
                    <a:lstStyle/>
                    <a:p>
                      <a:pPr marL="0" lvl="0" indent="0" algn="r" rtl="0">
                        <a:spcBef>
                          <a:spcPts val="0"/>
                        </a:spcBef>
                        <a:spcAft>
                          <a:spcPts val="0"/>
                        </a:spcAft>
                        <a:buNone/>
                      </a:pPr>
                      <a:r>
                        <a:rPr lang="en" sz="1800" b="1">
                          <a:solidFill>
                            <a:srgbClr val="FFFFFF"/>
                          </a:solidFill>
                          <a:latin typeface="Roboto"/>
                          <a:ea typeface="Roboto"/>
                          <a:cs typeface="Roboto"/>
                          <a:sym typeface="Roboto"/>
                        </a:rPr>
                        <a:t>Sub-Domain</a:t>
                      </a:r>
                      <a:endParaRPr sz="1200">
                        <a:solidFill>
                          <a:srgbClr val="FFFFFF"/>
                        </a:solidFill>
                        <a:latin typeface="Roboto"/>
                        <a:ea typeface="Roboto"/>
                        <a:cs typeface="Roboto"/>
                        <a:sym typeface="Roboto"/>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Typically used for a specific subsite within a larger domain.</a:t>
                      </a:r>
                      <a:br>
                        <a:rPr lang="en">
                          <a:latin typeface="Roboto"/>
                          <a:ea typeface="Roboto"/>
                          <a:cs typeface="Roboto"/>
                          <a:sym typeface="Roboto"/>
                        </a:rPr>
                      </a:br>
                      <a:br>
                        <a:rPr lang="en">
                          <a:latin typeface="Roboto"/>
                          <a:ea typeface="Roboto"/>
                          <a:cs typeface="Roboto"/>
                          <a:sym typeface="Roboto"/>
                        </a:rPr>
                      </a:br>
                      <a:r>
                        <a:rPr lang="en">
                          <a:latin typeface="Roboto"/>
                          <a:ea typeface="Roboto"/>
                          <a:cs typeface="Roboto"/>
                          <a:sym typeface="Roboto"/>
                        </a:rPr>
                        <a:t>The most common subdomain is www, which stands for world wide web. Some domains use this as an indication of publicly accessible resources and content.</a:t>
                      </a:r>
                      <a:endParaRPr>
                        <a:latin typeface="Roboto"/>
                        <a:ea typeface="Roboto"/>
                        <a:cs typeface="Roboto"/>
                        <a:sym typeface="Roboto"/>
                      </a:endParaRPr>
                    </a:p>
                  </a:txBody>
                  <a:tcPr marL="182875" marR="182875" marT="91425" marB="91425">
                    <a:solidFill>
                      <a:srgbClr val="AFC0D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3065"/>
        <p:cNvGrpSpPr/>
        <p:nvPr/>
      </p:nvGrpSpPr>
      <p:grpSpPr>
        <a:xfrm>
          <a:off x="0" y="0"/>
          <a:ext cx="0" cy="0"/>
          <a:chOff x="0" y="0"/>
          <a:chExt cx="0" cy="0"/>
        </a:xfrm>
      </p:grpSpPr>
      <p:sp>
        <p:nvSpPr>
          <p:cNvPr id="3066" name="Google Shape;3066;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Offense Informs Defense</a:t>
            </a:r>
            <a:endParaRPr>
              <a:solidFill>
                <a:schemeClr val="dk1"/>
              </a:solidFill>
            </a:endParaRPr>
          </a:p>
          <a:p>
            <a:pPr marL="0" lvl="0" indent="0" algn="l" rtl="0">
              <a:spcBef>
                <a:spcPts val="0"/>
              </a:spcBef>
              <a:spcAft>
                <a:spcPts val="0"/>
              </a:spcAft>
              <a:buNone/>
            </a:pPr>
            <a:endParaRPr/>
          </a:p>
        </p:txBody>
      </p:sp>
      <p:sp>
        <p:nvSpPr>
          <p:cNvPr id="3067" name="Google Shape;3067;p160"/>
          <p:cNvSpPr txBox="1">
            <a:spLocks noGrp="1"/>
          </p:cNvSpPr>
          <p:nvPr>
            <p:ph type="subTitle" idx="1"/>
          </p:nvPr>
        </p:nvSpPr>
        <p:spPr>
          <a:xfrm>
            <a:off x="0" y="675975"/>
            <a:ext cx="9144000" cy="3648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unit, we will act out examples of malicious attacks to show how various hacks and exploits work and how we can better defend against them. </a:t>
            </a:r>
            <a:endParaRPr/>
          </a:p>
          <a:p>
            <a:pPr marL="0" lvl="0" indent="0" algn="l" rtl="0">
              <a:spcBef>
                <a:spcPts val="0"/>
              </a:spcBef>
              <a:spcAft>
                <a:spcPts val="0"/>
              </a:spcAft>
              <a:buNone/>
            </a:pPr>
            <a:endParaRPr/>
          </a:p>
          <a:p>
            <a:pPr marL="0" lvl="0" indent="0" algn="l" rtl="0">
              <a:spcBef>
                <a:spcPts val="0"/>
              </a:spcBef>
              <a:spcAft>
                <a:spcPts val="0"/>
              </a:spcAft>
              <a:buNone/>
            </a:pPr>
            <a:r>
              <a:rPr lang="en"/>
              <a:t>It is important to note that the skills we learn </a:t>
            </a:r>
            <a:br>
              <a:rPr lang="en"/>
            </a:br>
            <a:r>
              <a:rPr lang="en"/>
              <a:t>in offensive security units should only be used </a:t>
            </a:r>
            <a:br>
              <a:rPr lang="en"/>
            </a:br>
            <a:r>
              <a:rPr lang="en"/>
              <a:t>ethically and with permission.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actions and intents of criminal hackers, </a:t>
            </a:r>
            <a:br>
              <a:rPr lang="en"/>
            </a:br>
            <a:r>
              <a:rPr lang="en"/>
              <a:t>hacktivists and other malicious actors that </a:t>
            </a:r>
            <a:br>
              <a:rPr lang="en"/>
            </a:br>
            <a:r>
              <a:rPr lang="en"/>
              <a:t>we mimic for demonstrations are in no </a:t>
            </a:r>
            <a:br>
              <a:rPr lang="en"/>
            </a:br>
            <a:r>
              <a:rPr lang="en"/>
              <a:t>way condoned or encouraged.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68" name="Google Shape;3068;p1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069" name="Google Shape;3069;p160"/>
          <p:cNvPicPr preferRelativeResize="0"/>
          <p:nvPr/>
        </p:nvPicPr>
        <p:blipFill>
          <a:blip r:embed="rId3">
            <a:alphaModFix/>
          </a:blip>
          <a:stretch>
            <a:fillRect/>
          </a:stretch>
        </p:blipFill>
        <p:spPr>
          <a:xfrm>
            <a:off x="5581650" y="1638300"/>
            <a:ext cx="3011650" cy="3011650"/>
          </a:xfrm>
          <a:prstGeom prst="rect">
            <a:avLst/>
          </a:prstGeom>
          <a:noFill/>
          <a:ln>
            <a:noFill/>
          </a:ln>
        </p:spPr>
      </p:pic>
      <p:cxnSp>
        <p:nvCxnSpPr>
          <p:cNvPr id="3070" name="Google Shape;3070;p160"/>
          <p:cNvCxnSpPr/>
          <p:nvPr/>
        </p:nvCxnSpPr>
        <p:spPr>
          <a:xfrm>
            <a:off x="438150" y="2686050"/>
            <a:ext cx="4400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4E0EC"/>
        </a:solidFill>
        <a:effectLst/>
      </p:bgPr>
    </p:bg>
    <p:spTree>
      <p:nvGrpSpPr>
        <p:cNvPr id="1" name="Shape 3479"/>
        <p:cNvGrpSpPr/>
        <p:nvPr/>
      </p:nvGrpSpPr>
      <p:grpSpPr>
        <a:xfrm>
          <a:off x="0" y="0"/>
          <a:ext cx="0" cy="0"/>
          <a:chOff x="0" y="0"/>
          <a:chExt cx="0" cy="0"/>
        </a:xfrm>
      </p:grpSpPr>
      <p:sp>
        <p:nvSpPr>
          <p:cNvPr id="3480" name="Google Shape;3480;p1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81" name="Google Shape;3481;p1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URL Example: Path</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3482" name="Google Shape;3482;p1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Path indicates which web application will provide resources to the client.</a:t>
            </a:r>
            <a:endParaRPr/>
          </a:p>
        </p:txBody>
      </p:sp>
      <p:graphicFrame>
        <p:nvGraphicFramePr>
          <p:cNvPr id="3483" name="Google Shape;3483;p187"/>
          <p:cNvGraphicFramePr/>
          <p:nvPr/>
        </p:nvGraphicFramePr>
        <p:xfrm>
          <a:off x="443800" y="1213225"/>
          <a:ext cx="8346400" cy="1065845"/>
        </p:xfrm>
        <a:graphic>
          <a:graphicData uri="http://schemas.openxmlformats.org/drawingml/2006/table">
            <a:tbl>
              <a:tblPr>
                <a:noFill/>
                <a:tableStyleId>{1C8DA2BD-5189-4690-A5F0-C0AF353CD466}</a:tableStyleId>
              </a:tblPr>
              <a:tblGrid>
                <a:gridCol w="1361675">
                  <a:extLst>
                    <a:ext uri="{9D8B030D-6E8A-4147-A177-3AD203B41FA5}">
                      <a16:colId xmlns:a16="http://schemas.microsoft.com/office/drawing/2014/main" val="20000"/>
                    </a:ext>
                  </a:extLst>
                </a:gridCol>
                <a:gridCol w="2678425">
                  <a:extLst>
                    <a:ext uri="{9D8B030D-6E8A-4147-A177-3AD203B41FA5}">
                      <a16:colId xmlns:a16="http://schemas.microsoft.com/office/drawing/2014/main" val="20001"/>
                    </a:ext>
                  </a:extLst>
                </a:gridCol>
                <a:gridCol w="1553925">
                  <a:extLst>
                    <a:ext uri="{9D8B030D-6E8A-4147-A177-3AD203B41FA5}">
                      <a16:colId xmlns:a16="http://schemas.microsoft.com/office/drawing/2014/main" val="20002"/>
                    </a:ext>
                  </a:extLst>
                </a:gridCol>
                <a:gridCol w="2752375">
                  <a:extLst>
                    <a:ext uri="{9D8B030D-6E8A-4147-A177-3AD203B41FA5}">
                      <a16:colId xmlns:a16="http://schemas.microsoft.com/office/drawing/2014/main" val="20003"/>
                    </a:ext>
                  </a:extLst>
                </a:gridCol>
              </a:tblGrid>
              <a:tr h="414800">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Protocol</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Host Name</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Path</a:t>
                      </a:r>
                      <a:endParaRPr sz="1800" b="1">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Parameters</a:t>
                      </a:r>
                      <a:endParaRPr sz="1800" b="1">
                        <a:solidFill>
                          <a:srgbClr val="AFC0DC"/>
                        </a:solidFill>
                        <a:latin typeface="Roboto"/>
                        <a:ea typeface="Roboto"/>
                        <a:cs typeface="Roboto"/>
                        <a:sym typeface="Roboto"/>
                      </a:endParaRPr>
                    </a:p>
                  </a:txBody>
                  <a:tcPr marL="182875" marR="91425" marT="91425" marB="91425">
                    <a:solidFill>
                      <a:srgbClr val="FFFFFF"/>
                    </a:solidFill>
                  </a:tcPr>
                </a:tc>
                <a:extLst>
                  <a:ext uri="{0D108BD9-81ED-4DB2-BD59-A6C34878D82A}">
                    <a16:rowId xmlns:a16="http://schemas.microsoft.com/office/drawing/2014/main" val="10000"/>
                  </a:ext>
                </a:extLst>
              </a:tr>
              <a:tr h="608675">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http://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www.example.com</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latin typeface="Inconsolata"/>
                          <a:ea typeface="Inconsolata"/>
                          <a:cs typeface="Inconsolata"/>
                          <a:sym typeface="Inconsolata"/>
                        </a:rPr>
                        <a:t>/add.asp</a:t>
                      </a:r>
                      <a:endParaRPr sz="2400">
                        <a:latin typeface="Inconsolata"/>
                        <a:ea typeface="Inconsolata"/>
                        <a:cs typeface="Inconsolata"/>
                        <a:sym typeface="Inconsolata"/>
                      </a:endParaRPr>
                    </a:p>
                  </a:txBody>
                  <a:tcPr marL="182875" marR="91425" marT="91425" marB="91425">
                    <a:solidFill>
                      <a:schemeClr val="accent6"/>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?item=3478</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extLst>
                  <a:ext uri="{0D108BD9-81ED-4DB2-BD59-A6C34878D82A}">
                    <a16:rowId xmlns:a16="http://schemas.microsoft.com/office/drawing/2014/main" val="10001"/>
                  </a:ext>
                </a:extLst>
              </a:tr>
            </a:tbl>
          </a:graphicData>
        </a:graphic>
      </p:graphicFrame>
      <p:graphicFrame>
        <p:nvGraphicFramePr>
          <p:cNvPr id="3484" name="Google Shape;3484;p187"/>
          <p:cNvGraphicFramePr/>
          <p:nvPr/>
        </p:nvGraphicFramePr>
        <p:xfrm>
          <a:off x="443800" y="2537200"/>
          <a:ext cx="8346400" cy="1859220"/>
        </p:xfrm>
        <a:graphic>
          <a:graphicData uri="http://schemas.openxmlformats.org/drawingml/2006/table">
            <a:tbl>
              <a:tblPr>
                <a:noFill/>
                <a:tableStyleId>{1C8DA2BD-5189-4690-A5F0-C0AF353CD466}</a:tableStyleId>
              </a:tblPr>
              <a:tblGrid>
                <a:gridCol w="2421025">
                  <a:extLst>
                    <a:ext uri="{9D8B030D-6E8A-4147-A177-3AD203B41FA5}">
                      <a16:colId xmlns:a16="http://schemas.microsoft.com/office/drawing/2014/main" val="20000"/>
                    </a:ext>
                  </a:extLst>
                </a:gridCol>
                <a:gridCol w="5925375">
                  <a:extLst>
                    <a:ext uri="{9D8B030D-6E8A-4147-A177-3AD203B41FA5}">
                      <a16:colId xmlns:a16="http://schemas.microsoft.com/office/drawing/2014/main" val="20001"/>
                    </a:ext>
                  </a:extLst>
                </a:gridCol>
              </a:tblGrid>
              <a:tr h="691575">
                <a:tc>
                  <a:txBody>
                    <a:bodyPr/>
                    <a:lstStyle/>
                    <a:p>
                      <a:pPr marL="0" lvl="0" indent="0" algn="r" rtl="0">
                        <a:spcBef>
                          <a:spcPts val="0"/>
                        </a:spcBef>
                        <a:spcAft>
                          <a:spcPts val="0"/>
                        </a:spcAft>
                        <a:buNone/>
                      </a:pPr>
                      <a:r>
                        <a:rPr lang="en" sz="2400" b="1">
                          <a:solidFill>
                            <a:srgbClr val="FFFFFF"/>
                          </a:solidFill>
                          <a:latin typeface="Inconsolata"/>
                          <a:ea typeface="Inconsolata"/>
                          <a:cs typeface="Inconsolata"/>
                          <a:sym typeface="Inconsolata"/>
                        </a:rPr>
                        <a:t>/add.asp</a:t>
                      </a:r>
                      <a:endParaRPr sz="2400">
                        <a:solidFill>
                          <a:srgbClr val="FFFFFF"/>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is a directory, similar to a file or folder on your computer. Many websites, such as retailers, have a long hierarchy of categories such as: </a:t>
                      </a:r>
                      <a:r>
                        <a:rPr lang="en">
                          <a:highlight>
                            <a:srgbClr val="AFC0DC"/>
                          </a:highlight>
                          <a:latin typeface="Inconsolata"/>
                          <a:ea typeface="Inconsolata"/>
                          <a:cs typeface="Inconsolata"/>
                          <a:sym typeface="Inconsolata"/>
                        </a:rPr>
                        <a:t>/books/non-fiction/computers/tutorials/internet/</a:t>
                      </a:r>
                      <a:endParaRPr>
                        <a:highlight>
                          <a:srgbClr val="AFC0DC"/>
                        </a:highlight>
                        <a:latin typeface="Inconsolata"/>
                        <a:ea typeface="Inconsolata"/>
                        <a:cs typeface="Inconsolata"/>
                        <a:sym typeface="Inconsolata"/>
                      </a:endParaRPr>
                    </a:p>
                    <a:p>
                      <a:pPr marL="0" lvl="0" indent="0" algn="l" rtl="0">
                        <a:spcBef>
                          <a:spcPts val="0"/>
                        </a:spcBef>
                        <a:spcAft>
                          <a:spcPts val="0"/>
                        </a:spcAft>
                        <a:buNone/>
                      </a:pPr>
                      <a:endParaRPr>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91575">
                <a:tc>
                  <a:txBody>
                    <a:bodyPr/>
                    <a:lstStyle/>
                    <a:p>
                      <a:pPr marL="0" lvl="0" indent="0" algn="r" rtl="0">
                        <a:spcBef>
                          <a:spcPts val="0"/>
                        </a:spcBef>
                        <a:spcAft>
                          <a:spcPts val="0"/>
                        </a:spcAft>
                        <a:buNone/>
                      </a:pPr>
                      <a:r>
                        <a:rPr lang="en" sz="2400" b="1">
                          <a:solidFill>
                            <a:srgbClr val="FFFFFF"/>
                          </a:solidFill>
                          <a:latin typeface="Inconsolata"/>
                          <a:ea typeface="Inconsolata"/>
                          <a:cs typeface="Inconsolata"/>
                          <a:sym typeface="Inconsolata"/>
                        </a:rPr>
                        <a:t>.asp</a:t>
                      </a:r>
                      <a:br>
                        <a:rPr lang="en" sz="1800" b="1">
                          <a:solidFill>
                            <a:srgbClr val="FFFFFF"/>
                          </a:solidFill>
                          <a:latin typeface="Inconsolata"/>
                          <a:ea typeface="Inconsolata"/>
                          <a:cs typeface="Inconsolata"/>
                          <a:sym typeface="Inconsolata"/>
                        </a:rPr>
                      </a:br>
                      <a:r>
                        <a:rPr lang="en" sz="1800">
                          <a:solidFill>
                            <a:srgbClr val="FFFFFF"/>
                          </a:solidFill>
                          <a:latin typeface="Roboto Light"/>
                          <a:ea typeface="Roboto Light"/>
                          <a:cs typeface="Roboto Light"/>
                          <a:sym typeface="Roboto Light"/>
                        </a:rPr>
                        <a:t>Active Server Page</a:t>
                      </a:r>
                      <a:endParaRPr sz="1200">
                        <a:solidFill>
                          <a:srgbClr val="FFFFFF"/>
                        </a:solidFill>
                        <a:latin typeface="Roboto Light"/>
                        <a:ea typeface="Roboto Light"/>
                        <a:cs typeface="Roboto Light"/>
                        <a:sym typeface="Roboto Light"/>
                      </a:endParaRPr>
                    </a:p>
                  </a:txBody>
                  <a:tcPr marL="182875" marR="182875" marT="91425" marB="91425">
                    <a:solidFill>
                      <a:srgbClr val="000000"/>
                    </a:solidFill>
                  </a:tcPr>
                </a:tc>
                <a:tc>
                  <a:txBody>
                    <a:bodyPr/>
                    <a:lstStyle/>
                    <a:p>
                      <a:pPr marL="0" lvl="0" indent="0" algn="l" rtl="0">
                        <a:spcBef>
                          <a:spcPts val="0"/>
                        </a:spcBef>
                        <a:spcAft>
                          <a:spcPts val="0"/>
                        </a:spcAft>
                        <a:buNone/>
                      </a:pPr>
                      <a:r>
                        <a:rPr lang="en">
                          <a:latin typeface="Roboto"/>
                          <a:ea typeface="Roboto"/>
                          <a:cs typeface="Roboto"/>
                          <a:sym typeface="Roboto"/>
                        </a:rPr>
                        <a:t>It is a technology that enables designers to produce dynamic and interactive web pages. </a:t>
                      </a:r>
                      <a:endParaRPr>
                        <a:latin typeface="Roboto"/>
                        <a:ea typeface="Roboto"/>
                        <a:cs typeface="Roboto"/>
                        <a:sym typeface="Roboto"/>
                      </a:endParaRPr>
                    </a:p>
                  </a:txBody>
                  <a:tcPr marL="182875" marR="182875" marT="91425" marB="91425">
                    <a:solidFill>
                      <a:srgbClr val="AFC0D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4E0EC"/>
        </a:solidFill>
        <a:effectLst/>
      </p:bgPr>
    </p:bg>
    <p:spTree>
      <p:nvGrpSpPr>
        <p:cNvPr id="1" name="Shape 3488"/>
        <p:cNvGrpSpPr/>
        <p:nvPr/>
      </p:nvGrpSpPr>
      <p:grpSpPr>
        <a:xfrm>
          <a:off x="0" y="0"/>
          <a:ext cx="0" cy="0"/>
          <a:chOff x="0" y="0"/>
          <a:chExt cx="0" cy="0"/>
        </a:xfrm>
      </p:grpSpPr>
      <p:sp>
        <p:nvSpPr>
          <p:cNvPr id="3489" name="Google Shape;3489;p1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490" name="Google Shape;3490;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URL Example: Parameters</a:t>
            </a:r>
            <a:endParaRPr sz="1400">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3491" name="Google Shape;3491;p1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Parameters are specifically formatted data that interact with back-end servers such as email and web databases.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3492" name="Google Shape;3492;p188"/>
          <p:cNvGraphicFramePr/>
          <p:nvPr/>
        </p:nvGraphicFramePr>
        <p:xfrm>
          <a:off x="443800" y="1441825"/>
          <a:ext cx="8346400" cy="1065845"/>
        </p:xfrm>
        <a:graphic>
          <a:graphicData uri="http://schemas.openxmlformats.org/drawingml/2006/table">
            <a:tbl>
              <a:tblPr>
                <a:noFill/>
                <a:tableStyleId>{1C8DA2BD-5189-4690-A5F0-C0AF353CD466}</a:tableStyleId>
              </a:tblPr>
              <a:tblGrid>
                <a:gridCol w="1361675">
                  <a:extLst>
                    <a:ext uri="{9D8B030D-6E8A-4147-A177-3AD203B41FA5}">
                      <a16:colId xmlns:a16="http://schemas.microsoft.com/office/drawing/2014/main" val="20000"/>
                    </a:ext>
                  </a:extLst>
                </a:gridCol>
                <a:gridCol w="2678425">
                  <a:extLst>
                    <a:ext uri="{9D8B030D-6E8A-4147-A177-3AD203B41FA5}">
                      <a16:colId xmlns:a16="http://schemas.microsoft.com/office/drawing/2014/main" val="20001"/>
                    </a:ext>
                  </a:extLst>
                </a:gridCol>
                <a:gridCol w="1553925">
                  <a:extLst>
                    <a:ext uri="{9D8B030D-6E8A-4147-A177-3AD203B41FA5}">
                      <a16:colId xmlns:a16="http://schemas.microsoft.com/office/drawing/2014/main" val="20002"/>
                    </a:ext>
                  </a:extLst>
                </a:gridCol>
                <a:gridCol w="2752375">
                  <a:extLst>
                    <a:ext uri="{9D8B030D-6E8A-4147-A177-3AD203B41FA5}">
                      <a16:colId xmlns:a16="http://schemas.microsoft.com/office/drawing/2014/main" val="20003"/>
                    </a:ext>
                  </a:extLst>
                </a:gridCol>
              </a:tblGrid>
              <a:tr h="414800">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Protocol</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Host Name</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solidFill>
                            <a:srgbClr val="AFC0DC"/>
                          </a:solidFill>
                          <a:latin typeface="Roboto"/>
                          <a:ea typeface="Roboto"/>
                          <a:cs typeface="Roboto"/>
                          <a:sym typeface="Roboto"/>
                        </a:rPr>
                        <a:t>Path</a:t>
                      </a:r>
                      <a:endParaRPr sz="1800" b="1">
                        <a:solidFill>
                          <a:srgbClr val="AFC0DC"/>
                        </a:solidFill>
                        <a:latin typeface="Roboto"/>
                        <a:ea typeface="Roboto"/>
                        <a:cs typeface="Roboto"/>
                        <a:sym typeface="Roboto"/>
                      </a:endParaRPr>
                    </a:p>
                  </a:txBody>
                  <a:tcPr marL="182875" marR="91425" marT="91425" marB="91425">
                    <a:solidFill>
                      <a:srgbClr val="FFFFFF"/>
                    </a:solidFill>
                  </a:tcPr>
                </a:tc>
                <a:tc>
                  <a:txBody>
                    <a:bodyPr/>
                    <a:lstStyle/>
                    <a:p>
                      <a:pPr marL="0" lvl="0" indent="0" algn="l" rtl="0">
                        <a:spcBef>
                          <a:spcPts val="0"/>
                        </a:spcBef>
                        <a:spcAft>
                          <a:spcPts val="0"/>
                        </a:spcAft>
                        <a:buNone/>
                      </a:pPr>
                      <a:r>
                        <a:rPr lang="en" sz="1800" b="1">
                          <a:latin typeface="Roboto"/>
                          <a:ea typeface="Roboto"/>
                          <a:cs typeface="Roboto"/>
                          <a:sym typeface="Roboto"/>
                        </a:rPr>
                        <a:t>Parameters</a:t>
                      </a:r>
                      <a:endParaRPr sz="1800" b="1">
                        <a:latin typeface="Roboto"/>
                        <a:ea typeface="Roboto"/>
                        <a:cs typeface="Roboto"/>
                        <a:sym typeface="Roboto"/>
                      </a:endParaRPr>
                    </a:p>
                  </a:txBody>
                  <a:tcPr marL="182875" marR="91425" marT="91425" marB="91425">
                    <a:solidFill>
                      <a:srgbClr val="FFFFFF"/>
                    </a:solidFill>
                  </a:tcPr>
                </a:tc>
                <a:extLst>
                  <a:ext uri="{0D108BD9-81ED-4DB2-BD59-A6C34878D82A}">
                    <a16:rowId xmlns:a16="http://schemas.microsoft.com/office/drawing/2014/main" val="10000"/>
                  </a:ext>
                </a:extLst>
              </a:tr>
              <a:tr h="608675">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http://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www.example.com</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solidFill>
                            <a:srgbClr val="AFC0DC"/>
                          </a:solidFill>
                          <a:latin typeface="Inconsolata"/>
                          <a:ea typeface="Inconsolata"/>
                          <a:cs typeface="Inconsolata"/>
                          <a:sym typeface="Inconsolata"/>
                        </a:rPr>
                        <a:t>/add.asp</a:t>
                      </a:r>
                      <a:endParaRPr sz="2400">
                        <a:solidFill>
                          <a:srgbClr val="AFC0DC"/>
                        </a:solidFill>
                        <a:latin typeface="Inconsolata"/>
                        <a:ea typeface="Inconsolata"/>
                        <a:cs typeface="Inconsolata"/>
                        <a:sym typeface="Inconsolata"/>
                      </a:endParaRPr>
                    </a:p>
                  </a:txBody>
                  <a:tcPr marL="182875" marR="91425" marT="91425" marB="91425">
                    <a:solidFill>
                      <a:srgbClr val="000000"/>
                    </a:solidFill>
                  </a:tcPr>
                </a:tc>
                <a:tc>
                  <a:txBody>
                    <a:bodyPr/>
                    <a:lstStyle/>
                    <a:p>
                      <a:pPr marL="0" lvl="0" indent="0" algn="l" rtl="0">
                        <a:spcBef>
                          <a:spcPts val="0"/>
                        </a:spcBef>
                        <a:spcAft>
                          <a:spcPts val="0"/>
                        </a:spcAft>
                        <a:buNone/>
                      </a:pPr>
                      <a:r>
                        <a:rPr lang="en" sz="2400">
                          <a:latin typeface="Inconsolata"/>
                          <a:ea typeface="Inconsolata"/>
                          <a:cs typeface="Inconsolata"/>
                          <a:sym typeface="Inconsolata"/>
                        </a:rPr>
                        <a:t>?item=3478</a:t>
                      </a:r>
                      <a:endParaRPr sz="2400">
                        <a:latin typeface="Inconsolata"/>
                        <a:ea typeface="Inconsolata"/>
                        <a:cs typeface="Inconsolata"/>
                        <a:sym typeface="Inconsolata"/>
                      </a:endParaRPr>
                    </a:p>
                  </a:txBody>
                  <a:tcPr marL="182875" marR="91425" marT="91425" marB="91425">
                    <a:solidFill>
                      <a:schemeClr val="accent6"/>
                    </a:solidFill>
                  </a:tcPr>
                </a:tc>
                <a:extLst>
                  <a:ext uri="{0D108BD9-81ED-4DB2-BD59-A6C34878D82A}">
                    <a16:rowId xmlns:a16="http://schemas.microsoft.com/office/drawing/2014/main" val="10001"/>
                  </a:ext>
                </a:extLst>
              </a:tr>
            </a:tbl>
          </a:graphicData>
        </a:graphic>
      </p:graphicFrame>
      <p:graphicFrame>
        <p:nvGraphicFramePr>
          <p:cNvPr id="3493" name="Google Shape;3493;p188"/>
          <p:cNvGraphicFramePr/>
          <p:nvPr/>
        </p:nvGraphicFramePr>
        <p:xfrm>
          <a:off x="443800" y="2689600"/>
          <a:ext cx="8346400" cy="1992025"/>
        </p:xfrm>
        <a:graphic>
          <a:graphicData uri="http://schemas.openxmlformats.org/drawingml/2006/table">
            <a:tbl>
              <a:tblPr>
                <a:noFill/>
                <a:tableStyleId>{1C8DA2BD-5189-4690-A5F0-C0AF353CD466}</a:tableStyleId>
              </a:tblPr>
              <a:tblGrid>
                <a:gridCol w="2421025">
                  <a:extLst>
                    <a:ext uri="{9D8B030D-6E8A-4147-A177-3AD203B41FA5}">
                      <a16:colId xmlns:a16="http://schemas.microsoft.com/office/drawing/2014/main" val="20000"/>
                    </a:ext>
                  </a:extLst>
                </a:gridCol>
                <a:gridCol w="5925375">
                  <a:extLst>
                    <a:ext uri="{9D8B030D-6E8A-4147-A177-3AD203B41FA5}">
                      <a16:colId xmlns:a16="http://schemas.microsoft.com/office/drawing/2014/main" val="20001"/>
                    </a:ext>
                  </a:extLst>
                </a:gridCol>
              </a:tblGrid>
              <a:tr h="691575">
                <a:tc>
                  <a:txBody>
                    <a:bodyPr/>
                    <a:lstStyle/>
                    <a:p>
                      <a:pPr marL="0" lvl="0" indent="0" algn="r" rtl="0">
                        <a:spcBef>
                          <a:spcPts val="0"/>
                        </a:spcBef>
                        <a:spcAft>
                          <a:spcPts val="0"/>
                        </a:spcAft>
                        <a:buNone/>
                      </a:pPr>
                      <a:r>
                        <a:rPr lang="en" sz="1800" b="1">
                          <a:solidFill>
                            <a:srgbClr val="FFFFFF"/>
                          </a:solidFill>
                          <a:latin typeface="Inconsolata"/>
                          <a:ea typeface="Inconsolata"/>
                          <a:cs typeface="Inconsolata"/>
                          <a:sym typeface="Inconsolata"/>
                        </a:rPr>
                        <a:t>?item=3478</a:t>
                      </a:r>
                      <a:endParaRPr sz="1800">
                        <a:solidFill>
                          <a:srgbClr val="FFFFFF"/>
                        </a:solidFill>
                        <a:latin typeface="Inconsolata"/>
                        <a:ea typeface="Inconsolata"/>
                        <a:cs typeface="Inconsolata"/>
                        <a:sym typeface="Inconsolata"/>
                      </a:endParaRPr>
                    </a:p>
                  </a:txBody>
                  <a:tcPr marL="182875" marR="182875" marT="91425" marB="91425">
                    <a:solidFill>
                      <a:srgbClr val="000000"/>
                    </a:solidFill>
                  </a:tcPr>
                </a:tc>
                <a:tc>
                  <a:txBody>
                    <a:bodyPr/>
                    <a:lstStyle/>
                    <a:p>
                      <a:pPr marL="0" lvl="0" indent="0" algn="l" rtl="0">
                        <a:spcBef>
                          <a:spcPts val="0"/>
                        </a:spcBef>
                        <a:spcAft>
                          <a:spcPts val="0"/>
                        </a:spcAft>
                        <a:buNone/>
                      </a:pPr>
                      <a:r>
                        <a:rPr lang="en" sz="1200">
                          <a:latin typeface="Roboto"/>
                          <a:ea typeface="Roboto"/>
                          <a:cs typeface="Roboto"/>
                          <a:sym typeface="Roboto"/>
                        </a:rPr>
                        <a:t>Example of a parameter encoding specific data into the URL for use by the server. In this case, the client-side user is requesting an item with ID 3478.</a:t>
                      </a:r>
                      <a:endParaRPr sz="1200">
                        <a:latin typeface="Roboto"/>
                        <a:ea typeface="Roboto"/>
                        <a:cs typeface="Roboto"/>
                        <a:sym typeface="Roboto"/>
                      </a:endParaRPr>
                    </a:p>
                  </a:txBody>
                  <a:tcPr marL="182875" marR="182875" marT="91425" marB="91425">
                    <a:solidFill>
                      <a:srgbClr val="FFFFFF"/>
                    </a:solidFill>
                  </a:tcPr>
                </a:tc>
                <a:extLst>
                  <a:ext uri="{0D108BD9-81ED-4DB2-BD59-A6C34878D82A}">
                    <a16:rowId xmlns:a16="http://schemas.microsoft.com/office/drawing/2014/main" val="10000"/>
                  </a:ext>
                </a:extLst>
              </a:tr>
              <a:tr h="691575">
                <a:tc>
                  <a:txBody>
                    <a:bodyPr/>
                    <a:lstStyle/>
                    <a:p>
                      <a:pPr marL="0" lvl="0" indent="0" algn="r" rtl="0">
                        <a:spcBef>
                          <a:spcPts val="0"/>
                        </a:spcBef>
                        <a:spcAft>
                          <a:spcPts val="0"/>
                        </a:spcAft>
                        <a:buNone/>
                      </a:pPr>
                      <a:r>
                        <a:rPr lang="en" sz="1800">
                          <a:solidFill>
                            <a:srgbClr val="FFFFFF"/>
                          </a:solidFill>
                          <a:latin typeface="Roboto Light"/>
                          <a:ea typeface="Roboto Light"/>
                          <a:cs typeface="Roboto Light"/>
                          <a:sym typeface="Roboto Light"/>
                        </a:rPr>
                        <a:t>Each parameter is made up of a few different parts</a:t>
                      </a:r>
                      <a:endParaRPr sz="1800">
                        <a:solidFill>
                          <a:srgbClr val="FFFFFF"/>
                        </a:solidFill>
                        <a:latin typeface="Roboto Light"/>
                        <a:ea typeface="Roboto Light"/>
                        <a:cs typeface="Roboto Light"/>
                        <a:sym typeface="Roboto Light"/>
                      </a:endParaRPr>
                    </a:p>
                  </a:txBody>
                  <a:tcPr marL="182875" marR="182875" marT="91425" marB="91425">
                    <a:solidFill>
                      <a:srgbClr val="000000"/>
                    </a:solidFill>
                  </a:tcPr>
                </a:tc>
                <a:tc>
                  <a:txBody>
                    <a:bodyPr/>
                    <a:lstStyle/>
                    <a:p>
                      <a:pPr marL="320040" lvl="0" indent="-167640" algn="l" rtl="0">
                        <a:spcBef>
                          <a:spcPts val="0"/>
                        </a:spcBef>
                        <a:spcAft>
                          <a:spcPts val="0"/>
                        </a:spcAft>
                        <a:buSzPts val="1200"/>
                        <a:buFont typeface="Roboto"/>
                        <a:buChar char="●"/>
                      </a:pPr>
                      <a:r>
                        <a:rPr lang="en" sz="1200">
                          <a:latin typeface="Roboto"/>
                          <a:ea typeface="Roboto"/>
                          <a:cs typeface="Roboto"/>
                          <a:sym typeface="Roboto"/>
                        </a:rPr>
                        <a:t>The question mark (</a:t>
                      </a:r>
                      <a:r>
                        <a:rPr lang="en" sz="1200">
                          <a:highlight>
                            <a:srgbClr val="FFFFFF"/>
                          </a:highlight>
                          <a:latin typeface="Inconsolata"/>
                          <a:ea typeface="Inconsolata"/>
                          <a:cs typeface="Inconsolata"/>
                          <a:sym typeface="Inconsolata"/>
                        </a:rPr>
                        <a:t>?</a:t>
                      </a:r>
                      <a:r>
                        <a:rPr lang="en" sz="1200">
                          <a:latin typeface="Roboto"/>
                          <a:ea typeface="Roboto"/>
                          <a:cs typeface="Roboto"/>
                          <a:sym typeface="Roboto"/>
                        </a:rPr>
                        <a:t>) indicates the beginning of a list of parameters.</a:t>
                      </a:r>
                      <a:endParaRPr sz="1200">
                        <a:latin typeface="Roboto"/>
                        <a:ea typeface="Roboto"/>
                        <a:cs typeface="Roboto"/>
                        <a:sym typeface="Roboto"/>
                      </a:endParaRPr>
                    </a:p>
                    <a:p>
                      <a:pPr marL="320040" lvl="0" indent="-167640" algn="l" rtl="0">
                        <a:spcBef>
                          <a:spcPts val="800"/>
                        </a:spcBef>
                        <a:spcAft>
                          <a:spcPts val="0"/>
                        </a:spcAft>
                        <a:buSzPts val="1200"/>
                        <a:buFont typeface="Roboto"/>
                        <a:buChar char="●"/>
                      </a:pPr>
                      <a:r>
                        <a:rPr lang="en" sz="1200">
                          <a:latin typeface="Roboto"/>
                          <a:ea typeface="Roboto"/>
                          <a:cs typeface="Roboto"/>
                          <a:sym typeface="Roboto"/>
                        </a:rPr>
                        <a:t>Each individual parameter has a name and a value, separated by an equals sign (</a:t>
                      </a:r>
                      <a:r>
                        <a:rPr lang="en" sz="1200">
                          <a:highlight>
                            <a:srgbClr val="FFFFFF"/>
                          </a:highlight>
                          <a:latin typeface="Inconsolata"/>
                          <a:ea typeface="Inconsolata"/>
                          <a:cs typeface="Inconsolata"/>
                          <a:sym typeface="Inconsolata"/>
                        </a:rPr>
                        <a:t>=</a:t>
                      </a:r>
                      <a:r>
                        <a:rPr lang="en" sz="1200">
                          <a:latin typeface="Roboto"/>
                          <a:ea typeface="Roboto"/>
                          <a:cs typeface="Roboto"/>
                          <a:sym typeface="Roboto"/>
                        </a:rPr>
                        <a:t>). The name of this parameter is item and the value is </a:t>
                      </a:r>
                      <a:r>
                        <a:rPr lang="en" sz="1200">
                          <a:highlight>
                            <a:srgbClr val="FFFFFF"/>
                          </a:highlight>
                          <a:latin typeface="Inconsolata"/>
                          <a:ea typeface="Inconsolata"/>
                          <a:cs typeface="Inconsolata"/>
                          <a:sym typeface="Inconsolata"/>
                        </a:rPr>
                        <a:t>3478</a:t>
                      </a:r>
                      <a:r>
                        <a:rPr lang="en" sz="1200">
                          <a:latin typeface="Roboto"/>
                          <a:ea typeface="Roboto"/>
                          <a:cs typeface="Roboto"/>
                          <a:sym typeface="Roboto"/>
                        </a:rPr>
                        <a:t>.</a:t>
                      </a:r>
                      <a:endParaRPr sz="1200">
                        <a:latin typeface="Roboto"/>
                        <a:ea typeface="Roboto"/>
                        <a:cs typeface="Roboto"/>
                        <a:sym typeface="Roboto"/>
                      </a:endParaRPr>
                    </a:p>
                    <a:p>
                      <a:pPr marL="320040" lvl="0" indent="-167640" algn="l" rtl="0">
                        <a:spcBef>
                          <a:spcPts val="800"/>
                        </a:spcBef>
                        <a:spcAft>
                          <a:spcPts val="800"/>
                        </a:spcAft>
                        <a:buSzPts val="1200"/>
                        <a:buFont typeface="Roboto"/>
                        <a:buChar char="●"/>
                      </a:pPr>
                      <a:r>
                        <a:rPr lang="en" sz="1200">
                          <a:latin typeface="Roboto"/>
                          <a:ea typeface="Roboto"/>
                          <a:cs typeface="Roboto"/>
                          <a:sym typeface="Roboto"/>
                        </a:rPr>
                        <a:t>A URL can have multiple parameters. These will be separated by an ampersand symbol (</a:t>
                      </a:r>
                      <a:r>
                        <a:rPr lang="en" sz="1200">
                          <a:highlight>
                            <a:srgbClr val="FFFFFF"/>
                          </a:highlight>
                          <a:latin typeface="Inconsolata"/>
                          <a:ea typeface="Inconsolata"/>
                          <a:cs typeface="Inconsolata"/>
                          <a:sym typeface="Inconsolata"/>
                        </a:rPr>
                        <a:t>&amp;</a:t>
                      </a:r>
                      <a:r>
                        <a:rPr lang="en" sz="1200">
                          <a:latin typeface="Roboto"/>
                          <a:ea typeface="Roboto"/>
                          <a:cs typeface="Roboto"/>
                          <a:sym typeface="Roboto"/>
                        </a:rPr>
                        <a:t>). For example: </a:t>
                      </a:r>
                      <a:r>
                        <a:rPr lang="en" sz="1200">
                          <a:highlight>
                            <a:srgbClr val="FFFFFF"/>
                          </a:highlight>
                          <a:latin typeface="Inconsolata"/>
                          <a:ea typeface="Inconsolata"/>
                          <a:cs typeface="Inconsolata"/>
                          <a:sym typeface="Inconsolata"/>
                        </a:rPr>
                        <a:t>?item=3478&amp;price=299</a:t>
                      </a:r>
                      <a:endParaRPr sz="1200">
                        <a:highlight>
                          <a:srgbClr val="FFFFFF"/>
                        </a:highlight>
                        <a:latin typeface="Inconsolata"/>
                        <a:ea typeface="Inconsolata"/>
                        <a:cs typeface="Inconsolata"/>
                        <a:sym typeface="Inconsolata"/>
                      </a:endParaRPr>
                    </a:p>
                  </a:txBody>
                  <a:tcPr marL="182875" marR="182875" marT="91425" marB="91425">
                    <a:solidFill>
                      <a:srgbClr val="AFC0DC"/>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pic>
        <p:nvPicPr>
          <p:cNvPr id="3498" name="Google Shape;3498;p189"/>
          <p:cNvPicPr preferRelativeResize="0"/>
          <p:nvPr/>
        </p:nvPicPr>
        <p:blipFill>
          <a:blip r:embed="rId3">
            <a:alphaModFix/>
          </a:blip>
          <a:stretch>
            <a:fillRect/>
          </a:stretch>
        </p:blipFill>
        <p:spPr>
          <a:xfrm>
            <a:off x="0" y="-12"/>
            <a:ext cx="9144000" cy="5143527"/>
          </a:xfrm>
          <a:prstGeom prst="rect">
            <a:avLst/>
          </a:prstGeom>
          <a:noFill/>
          <a:ln>
            <a:noFill/>
          </a:ln>
        </p:spPr>
      </p:pic>
      <p:sp>
        <p:nvSpPr>
          <p:cNvPr id="3499" name="Google Shape;3499;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32</a:t>
            </a:fld>
            <a:endParaRPr sz="600">
              <a:solidFill>
                <a:srgbClr val="FFFFFF"/>
              </a:solidFill>
            </a:endParaRPr>
          </a:p>
        </p:txBody>
      </p:sp>
      <p:sp>
        <p:nvSpPr>
          <p:cNvPr id="3500" name="Google Shape;3500;p189"/>
          <p:cNvSpPr txBox="1">
            <a:spLocks noGrp="1"/>
          </p:cNvSpPr>
          <p:nvPr>
            <p:ph type="title"/>
          </p:nvPr>
        </p:nvSpPr>
        <p:spPr>
          <a:xfrm>
            <a:off x="3762200" y="775975"/>
            <a:ext cx="4619400" cy="3799200"/>
          </a:xfrm>
          <a:prstGeom prst="rect">
            <a:avLst/>
          </a:prstGeom>
        </p:spPr>
        <p:txBody>
          <a:bodyPr spcFirstLastPara="1" wrap="square" lIns="457200" tIns="182875" rIns="274300" bIns="91425" anchor="t" anchorCtr="0">
            <a:noAutofit/>
          </a:bodyPr>
          <a:lstStyle/>
          <a:p>
            <a:pPr marL="0" lvl="0" indent="0" algn="l" rtl="0">
              <a:lnSpc>
                <a:spcPct val="115000"/>
              </a:lnSpc>
              <a:spcBef>
                <a:spcPts val="1100"/>
              </a:spcBef>
              <a:spcAft>
                <a:spcPts val="0"/>
              </a:spcAft>
              <a:buClr>
                <a:schemeClr val="dk1"/>
              </a:buClr>
              <a:buSzPts val="1100"/>
              <a:buFont typeface="Arial"/>
              <a:buNone/>
            </a:pPr>
            <a:r>
              <a:rPr lang="en" sz="1800">
                <a:solidFill>
                  <a:srgbClr val="FFF2CC"/>
                </a:solidFill>
                <a:latin typeface="Roboto"/>
                <a:ea typeface="Roboto"/>
                <a:cs typeface="Roboto"/>
                <a:sym typeface="Roboto"/>
              </a:rPr>
              <a:t>The URL is composed of several different layers designed to access various parts of a website: web pages, emails, or bank account information, for example. </a:t>
            </a:r>
            <a:endParaRPr sz="1800">
              <a:solidFill>
                <a:srgbClr val="FFF2CC"/>
              </a:solidFill>
              <a:latin typeface="Roboto"/>
              <a:ea typeface="Roboto"/>
              <a:cs typeface="Roboto"/>
              <a:sym typeface="Roboto"/>
            </a:endParaRPr>
          </a:p>
          <a:p>
            <a:pPr marL="0" lvl="0" indent="0" algn="l" rtl="0">
              <a:lnSpc>
                <a:spcPct val="115000"/>
              </a:lnSpc>
              <a:spcBef>
                <a:spcPts val="1100"/>
              </a:spcBef>
              <a:spcAft>
                <a:spcPts val="1100"/>
              </a:spcAft>
              <a:buClr>
                <a:schemeClr val="dk1"/>
              </a:buClr>
              <a:buSzPts val="1100"/>
              <a:buFont typeface="Arial"/>
              <a:buNone/>
            </a:pPr>
            <a:r>
              <a:rPr lang="en" sz="1800">
                <a:solidFill>
                  <a:srgbClr val="FFF2CC"/>
                </a:solidFill>
                <a:latin typeface="Roboto"/>
                <a:ea typeface="Roboto"/>
                <a:cs typeface="Roboto"/>
                <a:sym typeface="Roboto"/>
              </a:rPr>
              <a:t>Attackers can exploit weak web server infrastructure to manipulate URLs and infiltrate these various parts of the web server architecture.</a:t>
            </a:r>
            <a:endParaRPr sz="1800">
              <a:solidFill>
                <a:srgbClr val="FFF2CC"/>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4"/>
        <p:cNvGrpSpPr/>
        <p:nvPr/>
      </p:nvGrpSpPr>
      <p:grpSpPr>
        <a:xfrm>
          <a:off x="0" y="0"/>
          <a:ext cx="0" cy="0"/>
          <a:chOff x="0" y="0"/>
          <a:chExt cx="0" cy="0"/>
        </a:xfrm>
      </p:grpSpPr>
      <p:sp>
        <p:nvSpPr>
          <p:cNvPr id="3505" name="Google Shape;3505;p19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Server Infrastructure</a:t>
            </a:r>
            <a:endParaRPr/>
          </a:p>
        </p:txBody>
      </p:sp>
      <p:sp>
        <p:nvSpPr>
          <p:cNvPr id="3506" name="Google Shape;3506;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10"/>
        <p:cNvGrpSpPr/>
        <p:nvPr/>
      </p:nvGrpSpPr>
      <p:grpSpPr>
        <a:xfrm>
          <a:off x="0" y="0"/>
          <a:ext cx="0" cy="0"/>
          <a:chOff x="0" y="0"/>
          <a:chExt cx="0" cy="0"/>
        </a:xfrm>
      </p:grpSpPr>
      <p:pic>
        <p:nvPicPr>
          <p:cNvPr id="3511" name="Google Shape;3511;p191"/>
          <p:cNvPicPr preferRelativeResize="0"/>
          <p:nvPr/>
        </p:nvPicPr>
        <p:blipFill rotWithShape="1">
          <a:blip r:embed="rId3">
            <a:alphaModFix amt="88000"/>
          </a:blip>
          <a:srcRect l="1234" b="2780"/>
          <a:stretch/>
        </p:blipFill>
        <p:spPr>
          <a:xfrm>
            <a:off x="0" y="0"/>
            <a:ext cx="9143999" cy="5143500"/>
          </a:xfrm>
          <a:prstGeom prst="rect">
            <a:avLst/>
          </a:prstGeom>
          <a:noFill/>
          <a:ln>
            <a:noFill/>
          </a:ln>
        </p:spPr>
      </p:pic>
      <p:sp>
        <p:nvSpPr>
          <p:cNvPr id="3512" name="Google Shape;3512;p191"/>
          <p:cNvSpPr/>
          <p:nvPr/>
        </p:nvSpPr>
        <p:spPr>
          <a:xfrm>
            <a:off x="3453175" y="212325"/>
            <a:ext cx="4747500" cy="4747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91"/>
          <p:cNvSpPr txBox="1">
            <a:spLocks noGrp="1"/>
          </p:cNvSpPr>
          <p:nvPr>
            <p:ph type="title"/>
          </p:nvPr>
        </p:nvSpPr>
        <p:spPr>
          <a:xfrm>
            <a:off x="3453175" y="867475"/>
            <a:ext cx="4747500" cy="32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C0EFDD"/>
                </a:solidFill>
              </a:rPr>
              <a:t>Web Infrastructure</a:t>
            </a:r>
            <a:endParaRPr>
              <a:solidFill>
                <a:srgbClr val="C0EFDD"/>
              </a:solidFill>
            </a:endParaRPr>
          </a:p>
          <a:p>
            <a:pPr marL="0" lvl="0" indent="0" algn="l" rtl="0">
              <a:spcBef>
                <a:spcPts val="0"/>
              </a:spcBef>
              <a:spcAft>
                <a:spcPts val="0"/>
              </a:spcAft>
              <a:buNone/>
            </a:pPr>
            <a:r>
              <a:rPr lang="en" sz="2200">
                <a:solidFill>
                  <a:srgbClr val="C0EFDD"/>
                </a:solidFill>
              </a:rPr>
              <a:t> </a:t>
            </a:r>
            <a:r>
              <a:rPr lang="en" sz="1200">
                <a:solidFill>
                  <a:srgbClr val="C0EFDD"/>
                </a:solidFill>
                <a:latin typeface="Roboto"/>
                <a:ea typeface="Roboto"/>
                <a:cs typeface="Roboto"/>
                <a:sym typeface="Roboto"/>
              </a:rPr>
              <a:t> </a:t>
            </a:r>
            <a:endParaRPr sz="1200">
              <a:solidFill>
                <a:srgbClr val="C0EFDD"/>
              </a:solidFill>
              <a:latin typeface="Roboto"/>
              <a:ea typeface="Roboto"/>
              <a:cs typeface="Roboto"/>
              <a:sym typeface="Roboto"/>
            </a:endParaRPr>
          </a:p>
          <a:p>
            <a:pPr marL="0" lvl="0" indent="0" algn="ctr" rtl="0">
              <a:spcBef>
                <a:spcPts val="0"/>
              </a:spcBef>
              <a:spcAft>
                <a:spcPts val="0"/>
              </a:spcAft>
              <a:buNone/>
            </a:pPr>
            <a:r>
              <a:rPr lang="en" sz="1800">
                <a:solidFill>
                  <a:srgbClr val="C0EFDD"/>
                </a:solidFill>
                <a:latin typeface="Roboto Light"/>
                <a:ea typeface="Roboto Light"/>
                <a:cs typeface="Roboto Light"/>
                <a:sym typeface="Roboto Light"/>
              </a:rPr>
              <a:t>In the early days of the internet,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web pages were mostly static and had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long load times. Since then, the internet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has made a drastic shift towards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user experience, which includes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instant response times. </a:t>
            </a:r>
            <a:endParaRPr sz="1800">
              <a:solidFill>
                <a:srgbClr val="C0EFDD"/>
              </a:solidFill>
              <a:latin typeface="Roboto Light"/>
              <a:ea typeface="Roboto Light"/>
              <a:cs typeface="Roboto Light"/>
              <a:sym typeface="Roboto Light"/>
            </a:endParaRPr>
          </a:p>
          <a:p>
            <a:pPr marL="0" lvl="0" indent="0" algn="ctr" rtl="0">
              <a:spcBef>
                <a:spcPts val="1000"/>
              </a:spcBef>
              <a:spcAft>
                <a:spcPts val="0"/>
              </a:spcAft>
              <a:buNone/>
            </a:pPr>
            <a:r>
              <a:rPr lang="en" sz="1800">
                <a:solidFill>
                  <a:srgbClr val="C0EFDD"/>
                </a:solidFill>
                <a:latin typeface="Roboto Light"/>
                <a:ea typeface="Roboto Light"/>
                <a:cs typeface="Roboto Light"/>
                <a:sym typeface="Roboto Light"/>
              </a:rPr>
              <a:t>This shift meant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visually appealing web </a:t>
            </a:r>
            <a:br>
              <a:rPr lang="en" sz="1800">
                <a:solidFill>
                  <a:srgbClr val="C0EFDD"/>
                </a:solidFill>
                <a:latin typeface="Roboto Light"/>
                <a:ea typeface="Roboto Light"/>
                <a:cs typeface="Roboto Light"/>
                <a:sym typeface="Roboto Light"/>
              </a:rPr>
            </a:br>
            <a:r>
              <a:rPr lang="en" sz="1800">
                <a:solidFill>
                  <a:srgbClr val="C0EFDD"/>
                </a:solidFill>
                <a:latin typeface="Roboto Light"/>
                <a:ea typeface="Roboto Light"/>
                <a:cs typeface="Roboto Light"/>
                <a:sym typeface="Roboto Light"/>
              </a:rPr>
              <a:t>applications also had to </a:t>
            </a:r>
            <a:endParaRPr sz="1800">
              <a:solidFill>
                <a:srgbClr val="C0EFDD"/>
              </a:solidFill>
              <a:latin typeface="Roboto Light"/>
              <a:ea typeface="Roboto Light"/>
              <a:cs typeface="Roboto Light"/>
              <a:sym typeface="Roboto Light"/>
            </a:endParaRPr>
          </a:p>
          <a:p>
            <a:pPr marL="0" lvl="0" indent="0" algn="ctr" rtl="0">
              <a:spcBef>
                <a:spcPts val="0"/>
              </a:spcBef>
              <a:spcAft>
                <a:spcPts val="1000"/>
              </a:spcAft>
              <a:buNone/>
            </a:pPr>
            <a:r>
              <a:rPr lang="en" sz="1800">
                <a:solidFill>
                  <a:srgbClr val="C0EFDD"/>
                </a:solidFill>
                <a:latin typeface="Roboto Light"/>
                <a:ea typeface="Roboto Light"/>
                <a:cs typeface="Roboto Light"/>
                <a:sym typeface="Roboto Light"/>
              </a:rPr>
              <a:t>be supported.</a:t>
            </a:r>
            <a:endParaRPr sz="1800">
              <a:solidFill>
                <a:srgbClr val="C0EFDD"/>
              </a:solidFill>
              <a:latin typeface="Roboto Light"/>
              <a:ea typeface="Roboto Light"/>
              <a:cs typeface="Roboto Light"/>
              <a:sym typeface="Roboto Light"/>
            </a:endParaRPr>
          </a:p>
        </p:txBody>
      </p:sp>
      <p:cxnSp>
        <p:nvCxnSpPr>
          <p:cNvPr id="3514" name="Google Shape;3514;p191"/>
          <p:cNvCxnSpPr/>
          <p:nvPr/>
        </p:nvCxnSpPr>
        <p:spPr>
          <a:xfrm>
            <a:off x="5228875" y="1457375"/>
            <a:ext cx="1196100" cy="0"/>
          </a:xfrm>
          <a:prstGeom prst="straightConnector1">
            <a:avLst/>
          </a:prstGeom>
          <a:noFill/>
          <a:ln w="38100" cap="flat" cmpd="sng">
            <a:solidFill>
              <a:srgbClr val="C0EFDD"/>
            </a:solidFill>
            <a:prstDash val="solid"/>
            <a:round/>
            <a:headEnd type="none" w="med" len="med"/>
            <a:tailEnd type="none" w="med" len="med"/>
          </a:ln>
        </p:spPr>
      </p:cxnSp>
      <p:sp>
        <p:nvSpPr>
          <p:cNvPr id="3515" name="Google Shape;3515;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34</a:t>
            </a:fld>
            <a:endParaRPr sz="6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9"/>
        <p:cNvGrpSpPr/>
        <p:nvPr/>
      </p:nvGrpSpPr>
      <p:grpSpPr>
        <a:xfrm>
          <a:off x="0" y="0"/>
          <a:ext cx="0" cy="0"/>
          <a:chOff x="0" y="0"/>
          <a:chExt cx="0" cy="0"/>
        </a:xfrm>
      </p:grpSpPr>
      <p:pic>
        <p:nvPicPr>
          <p:cNvPr id="3520" name="Google Shape;3520;p192"/>
          <p:cNvPicPr preferRelativeResize="0"/>
          <p:nvPr/>
        </p:nvPicPr>
        <p:blipFill>
          <a:blip r:embed="rId3">
            <a:alphaModFix/>
          </a:blip>
          <a:stretch>
            <a:fillRect/>
          </a:stretch>
        </p:blipFill>
        <p:spPr>
          <a:xfrm>
            <a:off x="1261925" y="-9600"/>
            <a:ext cx="7882077" cy="5153104"/>
          </a:xfrm>
          <a:prstGeom prst="rect">
            <a:avLst/>
          </a:prstGeom>
          <a:noFill/>
          <a:ln>
            <a:noFill/>
          </a:ln>
        </p:spPr>
      </p:pic>
      <p:sp>
        <p:nvSpPr>
          <p:cNvPr id="3521" name="Google Shape;3521;p192"/>
          <p:cNvSpPr/>
          <p:nvPr/>
        </p:nvSpPr>
        <p:spPr>
          <a:xfrm>
            <a:off x="0" y="-9600"/>
            <a:ext cx="4236000" cy="516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92"/>
          <p:cNvSpPr txBox="1">
            <a:spLocks noGrp="1"/>
          </p:cNvSpPr>
          <p:nvPr>
            <p:ph type="subTitle" idx="1"/>
          </p:nvPr>
        </p:nvSpPr>
        <p:spPr>
          <a:xfrm>
            <a:off x="225825" y="846775"/>
            <a:ext cx="3393000" cy="1595100"/>
          </a:xfrm>
          <a:prstGeom prst="rect">
            <a:avLst/>
          </a:prstGeom>
        </p:spPr>
        <p:txBody>
          <a:bodyPr spcFirstLastPara="1" wrap="square" lIns="0" tIns="91425" rIns="0" bIns="91425" anchor="t" anchorCtr="0">
            <a:noAutofit/>
          </a:bodyPr>
          <a:lstStyle/>
          <a:p>
            <a:pPr marL="320040" lvl="0" indent="-180340" algn="l" rtl="0">
              <a:lnSpc>
                <a:spcPct val="115000"/>
              </a:lnSpc>
              <a:spcBef>
                <a:spcPts val="0"/>
              </a:spcBef>
              <a:spcAft>
                <a:spcPts val="0"/>
              </a:spcAft>
              <a:buClr>
                <a:srgbClr val="C0EFDD"/>
              </a:buClr>
              <a:buSzPts val="1400"/>
              <a:buChar char="●"/>
            </a:pPr>
            <a:r>
              <a:rPr lang="en" sz="1400">
                <a:solidFill>
                  <a:srgbClr val="C0EFDD"/>
                </a:solidFill>
              </a:rPr>
              <a:t>The advancements that have improved user experience for web application users are the same ones that criminal hackers exploit. </a:t>
            </a:r>
            <a:endParaRPr sz="1400">
              <a:solidFill>
                <a:srgbClr val="C0EFDD"/>
              </a:solidFill>
            </a:endParaRPr>
          </a:p>
          <a:p>
            <a:pPr marL="0" lvl="0" indent="0" algn="l" rtl="0">
              <a:lnSpc>
                <a:spcPct val="100000"/>
              </a:lnSpc>
              <a:spcBef>
                <a:spcPts val="1200"/>
              </a:spcBef>
              <a:spcAft>
                <a:spcPts val="2000"/>
              </a:spcAft>
              <a:buNone/>
            </a:pPr>
            <a:endParaRPr>
              <a:solidFill>
                <a:srgbClr val="FFFFFF"/>
              </a:solidFill>
              <a:latin typeface="Roboto Light"/>
              <a:ea typeface="Roboto Light"/>
              <a:cs typeface="Roboto Light"/>
              <a:sym typeface="Roboto Light"/>
            </a:endParaRPr>
          </a:p>
        </p:txBody>
      </p:sp>
      <p:sp>
        <p:nvSpPr>
          <p:cNvPr id="3523" name="Google Shape;3523;p192"/>
          <p:cNvSpPr txBox="1"/>
          <p:nvPr/>
        </p:nvSpPr>
        <p:spPr>
          <a:xfrm>
            <a:off x="140175" y="2112500"/>
            <a:ext cx="3564300" cy="3000000"/>
          </a:xfrm>
          <a:prstGeom prst="rect">
            <a:avLst/>
          </a:prstGeom>
          <a:noFill/>
          <a:ln>
            <a:noFill/>
          </a:ln>
        </p:spPr>
        <p:txBody>
          <a:bodyPr spcFirstLastPara="1" wrap="square" lIns="91425" tIns="91425" rIns="91425" bIns="91425" anchor="t" anchorCtr="0">
            <a:noAutofit/>
          </a:bodyPr>
          <a:lstStyle/>
          <a:p>
            <a:pPr marL="320040" lvl="0" indent="-180340" algn="l" rtl="0">
              <a:lnSpc>
                <a:spcPct val="115000"/>
              </a:lnSpc>
              <a:spcBef>
                <a:spcPts val="0"/>
              </a:spcBef>
              <a:spcAft>
                <a:spcPts val="0"/>
              </a:spcAft>
              <a:buClr>
                <a:srgbClr val="C0EFDD"/>
              </a:buClr>
              <a:buSzPts val="1400"/>
              <a:buFont typeface="Roboto"/>
              <a:buChar char="●"/>
            </a:pPr>
            <a:r>
              <a:rPr lang="en">
                <a:solidFill>
                  <a:srgbClr val="C0EFDD"/>
                </a:solidFill>
                <a:latin typeface="Roboto"/>
                <a:ea typeface="Roboto"/>
                <a:cs typeface="Roboto"/>
                <a:sym typeface="Roboto"/>
              </a:rPr>
              <a:t>In order to harden such systems,</a:t>
            </a:r>
            <a:r>
              <a:rPr lang="en" sz="1600">
                <a:solidFill>
                  <a:srgbClr val="C0EFDD"/>
                </a:solidFill>
                <a:latin typeface="Roboto"/>
                <a:ea typeface="Roboto"/>
                <a:cs typeface="Roboto"/>
                <a:sym typeface="Roboto"/>
              </a:rPr>
              <a:t> s</a:t>
            </a:r>
            <a:r>
              <a:rPr lang="en">
                <a:solidFill>
                  <a:srgbClr val="C0EFDD"/>
                </a:solidFill>
                <a:latin typeface="Roboto"/>
                <a:ea typeface="Roboto"/>
                <a:cs typeface="Roboto"/>
                <a:sym typeface="Roboto"/>
              </a:rPr>
              <a:t>ecurity administrators need to have a basic understanding of standard website infrastructure and its sub-components.</a:t>
            </a:r>
            <a:endParaRPr sz="1600">
              <a:solidFill>
                <a:srgbClr val="C0EFDD"/>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27"/>
        <p:cNvGrpSpPr/>
        <p:nvPr/>
      </p:nvGrpSpPr>
      <p:grpSpPr>
        <a:xfrm>
          <a:off x="0" y="0"/>
          <a:ext cx="0" cy="0"/>
          <a:chOff x="0" y="0"/>
          <a:chExt cx="0" cy="0"/>
        </a:xfrm>
      </p:grpSpPr>
      <p:sp>
        <p:nvSpPr>
          <p:cNvPr id="3528" name="Google Shape;3528;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Components of Web Infrastructure</a:t>
            </a:r>
            <a:endParaRPr/>
          </a:p>
        </p:txBody>
      </p:sp>
      <p:sp>
        <p:nvSpPr>
          <p:cNvPr id="3529" name="Google Shape;3529;p1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200">
                <a:latin typeface="Arial"/>
                <a:ea typeface="Arial"/>
                <a:cs typeface="Arial"/>
                <a:sym typeface="Arial"/>
              </a:rPr>
              <a:t> </a:t>
            </a:r>
            <a:r>
              <a:rPr lang="en"/>
              <a:t>Typical web server infrastructure primarily consists of five components.</a:t>
            </a:r>
            <a:endParaRPr/>
          </a:p>
          <a:p>
            <a:pPr marL="0" lvl="0" indent="0" algn="l" rtl="0">
              <a:spcBef>
                <a:spcPts val="0"/>
              </a:spcBef>
              <a:spcAft>
                <a:spcPts val="0"/>
              </a:spcAft>
              <a:buNone/>
            </a:pPr>
            <a:endParaRPr/>
          </a:p>
        </p:txBody>
      </p:sp>
      <p:sp>
        <p:nvSpPr>
          <p:cNvPr id="3530" name="Google Shape;3530;p193"/>
          <p:cNvSpPr txBox="1">
            <a:spLocks noGrp="1"/>
          </p:cNvSpPr>
          <p:nvPr>
            <p:ph type="subTitle" idx="3"/>
          </p:nvPr>
        </p:nvSpPr>
        <p:spPr>
          <a:xfrm>
            <a:off x="-75" y="13956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1200"/>
              </a:spcAft>
              <a:buNone/>
            </a:pPr>
            <a:r>
              <a:rPr lang="en" sz="1800" b="1"/>
              <a:t>Client</a:t>
            </a:r>
            <a:endParaRPr sz="1800"/>
          </a:p>
        </p:txBody>
      </p:sp>
      <p:sp>
        <p:nvSpPr>
          <p:cNvPr id="3531" name="Google Shape;3531;p193"/>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b="1"/>
              <a:t>Firewall</a:t>
            </a:r>
            <a:endParaRPr sz="1800"/>
          </a:p>
        </p:txBody>
      </p:sp>
      <p:sp>
        <p:nvSpPr>
          <p:cNvPr id="3532" name="Google Shape;3532;p193"/>
          <p:cNvSpPr txBox="1">
            <a:spLocks noGrp="1"/>
          </p:cNvSpPr>
          <p:nvPr>
            <p:ph type="subTitle" idx="5"/>
          </p:nvPr>
        </p:nvSpPr>
        <p:spPr>
          <a:xfrm>
            <a:off x="0" y="2771475"/>
            <a:ext cx="9346200" cy="606900"/>
          </a:xfrm>
          <a:prstGeom prst="rect">
            <a:avLst/>
          </a:prstGeom>
        </p:spPr>
        <p:txBody>
          <a:bodyPr spcFirstLastPara="1" wrap="square" lIns="1554475" tIns="0" rIns="457200" bIns="0" anchor="ctr" anchorCtr="0">
            <a:noAutofit/>
          </a:bodyPr>
          <a:lstStyle/>
          <a:p>
            <a:pPr marL="0" lvl="0" indent="0" algn="l" rtl="0">
              <a:spcBef>
                <a:spcPts val="300"/>
              </a:spcBef>
              <a:spcAft>
                <a:spcPts val="1200"/>
              </a:spcAft>
              <a:buNone/>
            </a:pPr>
            <a:r>
              <a:rPr lang="en" sz="1800" b="1"/>
              <a:t>Web Server</a:t>
            </a:r>
            <a:endParaRPr sz="1800"/>
          </a:p>
        </p:txBody>
      </p:sp>
      <p:sp>
        <p:nvSpPr>
          <p:cNvPr id="3533" name="Google Shape;3533;p193"/>
          <p:cNvSpPr txBox="1">
            <a:spLocks noGrp="1"/>
          </p:cNvSpPr>
          <p:nvPr>
            <p:ph type="subTitle" idx="6"/>
          </p:nvPr>
        </p:nvSpPr>
        <p:spPr>
          <a:xfrm>
            <a:off x="-12300" y="3461763"/>
            <a:ext cx="9168600" cy="606900"/>
          </a:xfrm>
          <a:prstGeom prst="rect">
            <a:avLst/>
          </a:prstGeom>
        </p:spPr>
        <p:txBody>
          <a:bodyPr spcFirstLastPara="1" wrap="square" lIns="1554475" tIns="0" rIns="457200" bIns="0" anchor="ctr" anchorCtr="0">
            <a:noAutofit/>
          </a:bodyPr>
          <a:lstStyle/>
          <a:p>
            <a:pPr marL="0" lvl="0" indent="0" algn="l" rtl="0">
              <a:spcBef>
                <a:spcPts val="300"/>
              </a:spcBef>
              <a:spcAft>
                <a:spcPts val="1200"/>
              </a:spcAft>
              <a:buNone/>
            </a:pPr>
            <a:r>
              <a:rPr lang="en" sz="1800" b="1"/>
              <a:t>Web Application</a:t>
            </a:r>
            <a:endParaRPr sz="1800"/>
          </a:p>
        </p:txBody>
      </p:sp>
      <p:sp>
        <p:nvSpPr>
          <p:cNvPr id="3534" name="Google Shape;3534;p193"/>
          <p:cNvSpPr txBox="1">
            <a:spLocks noGrp="1"/>
          </p:cNvSpPr>
          <p:nvPr>
            <p:ph type="subTitle" idx="7"/>
          </p:nvPr>
        </p:nvSpPr>
        <p:spPr>
          <a:xfrm>
            <a:off x="0" y="41545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sz="1800" b="1"/>
              <a:t>Database</a:t>
            </a:r>
            <a:endParaRPr sz="1800"/>
          </a:p>
        </p:txBody>
      </p:sp>
      <p:sp>
        <p:nvSpPr>
          <p:cNvPr id="3535" name="Google Shape;3535;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39"/>
        <p:cNvGrpSpPr/>
        <p:nvPr/>
      </p:nvGrpSpPr>
      <p:grpSpPr>
        <a:xfrm>
          <a:off x="0" y="0"/>
          <a:ext cx="0" cy="0"/>
          <a:chOff x="0" y="0"/>
          <a:chExt cx="0" cy="0"/>
        </a:xfrm>
      </p:grpSpPr>
      <p:sp>
        <p:nvSpPr>
          <p:cNvPr id="3540" name="Google Shape;3540;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Components of Web Infrastructure: </a:t>
            </a:r>
            <a:r>
              <a:rPr lang="en">
                <a:solidFill>
                  <a:schemeClr val="dk1"/>
                </a:solidFill>
                <a:latin typeface="Roboto Light"/>
                <a:ea typeface="Roboto Light"/>
                <a:cs typeface="Roboto Light"/>
                <a:sym typeface="Roboto Light"/>
              </a:rPr>
              <a:t>Client</a:t>
            </a:r>
            <a:endParaRPr>
              <a:solidFill>
                <a:schemeClr val="dk1"/>
              </a:solidFill>
              <a:latin typeface="Roboto Light"/>
              <a:ea typeface="Roboto Light"/>
              <a:cs typeface="Roboto Light"/>
              <a:sym typeface="Roboto Light"/>
            </a:endParaRPr>
          </a:p>
        </p:txBody>
      </p:sp>
      <p:sp>
        <p:nvSpPr>
          <p:cNvPr id="3541" name="Google Shape;3541;p1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42" name="Google Shape;3542;p194"/>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user who interacts with a web server using HTTP or FTP through either a web browser or file transfer software.</a:t>
            </a:r>
            <a:endParaRPr/>
          </a:p>
        </p:txBody>
      </p:sp>
      <p:pic>
        <p:nvPicPr>
          <p:cNvPr id="3543" name="Google Shape;3543;p194"/>
          <p:cNvPicPr preferRelativeResize="0"/>
          <p:nvPr/>
        </p:nvPicPr>
        <p:blipFill rotWithShape="1">
          <a:blip r:embed="rId3">
            <a:alphaModFix/>
          </a:blip>
          <a:srcRect l="48245" t="-3511" r="36283" b="-2883"/>
          <a:stretch/>
        </p:blipFill>
        <p:spPr>
          <a:xfrm>
            <a:off x="4906215" y="1612525"/>
            <a:ext cx="918380" cy="1600619"/>
          </a:xfrm>
          <a:prstGeom prst="rect">
            <a:avLst/>
          </a:prstGeom>
          <a:noFill/>
          <a:ln>
            <a:noFill/>
          </a:ln>
        </p:spPr>
      </p:pic>
      <p:pic>
        <p:nvPicPr>
          <p:cNvPr id="3544" name="Google Shape;3544;p194"/>
          <p:cNvPicPr preferRelativeResize="0"/>
          <p:nvPr/>
        </p:nvPicPr>
        <p:blipFill rotWithShape="1">
          <a:blip r:embed="rId4">
            <a:alphaModFix/>
          </a:blip>
          <a:srcRect r="75974"/>
          <a:stretch/>
        </p:blipFill>
        <p:spPr>
          <a:xfrm>
            <a:off x="395302" y="1668426"/>
            <a:ext cx="1389642" cy="1325456"/>
          </a:xfrm>
          <a:prstGeom prst="rect">
            <a:avLst/>
          </a:prstGeom>
          <a:noFill/>
          <a:ln>
            <a:noFill/>
          </a:ln>
        </p:spPr>
      </p:pic>
      <p:pic>
        <p:nvPicPr>
          <p:cNvPr id="3545" name="Google Shape;3545;p194"/>
          <p:cNvPicPr preferRelativeResize="0"/>
          <p:nvPr/>
        </p:nvPicPr>
        <p:blipFill rotWithShape="1">
          <a:blip r:embed="rId5">
            <a:alphaModFix/>
          </a:blip>
          <a:srcRect r="53658"/>
          <a:stretch/>
        </p:blipFill>
        <p:spPr>
          <a:xfrm>
            <a:off x="5544064" y="2818132"/>
            <a:ext cx="418938" cy="395010"/>
          </a:xfrm>
          <a:prstGeom prst="rect">
            <a:avLst/>
          </a:prstGeom>
          <a:noFill/>
          <a:ln>
            <a:noFill/>
          </a:ln>
        </p:spPr>
      </p:pic>
      <p:pic>
        <p:nvPicPr>
          <p:cNvPr id="3546" name="Google Shape;3546;p194"/>
          <p:cNvPicPr preferRelativeResize="0"/>
          <p:nvPr/>
        </p:nvPicPr>
        <p:blipFill rotWithShape="1">
          <a:blip r:embed="rId3">
            <a:alphaModFix/>
          </a:blip>
          <a:srcRect l="83794" r="-694" b="4770"/>
          <a:stretch/>
        </p:blipFill>
        <p:spPr>
          <a:xfrm>
            <a:off x="7660515" y="1831749"/>
            <a:ext cx="967389" cy="1381385"/>
          </a:xfrm>
          <a:prstGeom prst="rect">
            <a:avLst/>
          </a:prstGeom>
          <a:noFill/>
          <a:ln>
            <a:noFill/>
          </a:ln>
        </p:spPr>
      </p:pic>
      <p:cxnSp>
        <p:nvCxnSpPr>
          <p:cNvPr id="3547" name="Google Shape;3547;p194"/>
          <p:cNvCxnSpPr/>
          <p:nvPr/>
        </p:nvCxnSpPr>
        <p:spPr>
          <a:xfrm>
            <a:off x="4355834" y="1629187"/>
            <a:ext cx="0" cy="1535100"/>
          </a:xfrm>
          <a:prstGeom prst="straightConnector1">
            <a:avLst/>
          </a:prstGeom>
          <a:noFill/>
          <a:ln w="38100" cap="flat" cmpd="sng">
            <a:solidFill>
              <a:srgbClr val="AFC0DC"/>
            </a:solidFill>
            <a:prstDash val="lgDash"/>
            <a:round/>
            <a:headEnd type="none" w="med" len="med"/>
            <a:tailEnd type="none" w="med" len="med"/>
          </a:ln>
        </p:spPr>
      </p:cxnSp>
      <p:cxnSp>
        <p:nvCxnSpPr>
          <p:cNvPr id="3548" name="Google Shape;3548;p194"/>
          <p:cNvCxnSpPr/>
          <p:nvPr/>
        </p:nvCxnSpPr>
        <p:spPr>
          <a:xfrm rot="10800000" flipH="1">
            <a:off x="2059108" y="2288889"/>
            <a:ext cx="2503200" cy="4800"/>
          </a:xfrm>
          <a:prstGeom prst="straightConnector1">
            <a:avLst/>
          </a:prstGeom>
          <a:noFill/>
          <a:ln w="9525" cap="flat" cmpd="sng">
            <a:solidFill>
              <a:schemeClr val="dk2"/>
            </a:solidFill>
            <a:prstDash val="solid"/>
            <a:round/>
            <a:headEnd type="none" w="med" len="med"/>
            <a:tailEnd type="triangle" w="med" len="med"/>
          </a:ln>
        </p:spPr>
      </p:cxnSp>
      <p:sp>
        <p:nvSpPr>
          <p:cNvPr id="3549" name="Google Shape;3549;p194"/>
          <p:cNvSpPr txBox="1"/>
          <p:nvPr/>
        </p:nvSpPr>
        <p:spPr>
          <a:xfrm>
            <a:off x="2059111" y="1722500"/>
            <a:ext cx="1884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 HTTP request</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(Cleartext, SQL)</a:t>
            </a:r>
            <a:endParaRPr sz="1200">
              <a:latin typeface="Roboto"/>
              <a:ea typeface="Roboto"/>
              <a:cs typeface="Roboto"/>
              <a:sym typeface="Roboto"/>
            </a:endParaRPr>
          </a:p>
        </p:txBody>
      </p:sp>
      <p:sp>
        <p:nvSpPr>
          <p:cNvPr id="3550" name="Google Shape;3550;p194"/>
          <p:cNvSpPr txBox="1"/>
          <p:nvPr/>
        </p:nvSpPr>
        <p:spPr>
          <a:xfrm>
            <a:off x="2110901" y="2667450"/>
            <a:ext cx="2170800" cy="66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           HTTP reply </a:t>
            </a:r>
            <a:endParaRPr sz="1200" b="1">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(HTML, Javascript, etc)</a:t>
            </a:r>
            <a:endParaRPr sz="1200">
              <a:latin typeface="Roboto"/>
              <a:ea typeface="Roboto"/>
              <a:cs typeface="Roboto"/>
              <a:sym typeface="Roboto"/>
            </a:endParaRPr>
          </a:p>
        </p:txBody>
      </p:sp>
      <p:sp>
        <p:nvSpPr>
          <p:cNvPr id="3551" name="Google Shape;3551;p194"/>
          <p:cNvSpPr txBox="1"/>
          <p:nvPr/>
        </p:nvSpPr>
        <p:spPr>
          <a:xfrm>
            <a:off x="577300" y="3715727"/>
            <a:ext cx="13293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Client</a:t>
            </a: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552" name="Google Shape;3552;p194"/>
          <p:cNvSpPr txBox="1"/>
          <p:nvPr/>
        </p:nvSpPr>
        <p:spPr>
          <a:xfrm>
            <a:off x="3955188" y="3711100"/>
            <a:ext cx="9186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AFC0DC"/>
                </a:solidFill>
                <a:latin typeface="Roboto"/>
                <a:ea typeface="Roboto"/>
                <a:cs typeface="Roboto"/>
                <a:sym typeface="Roboto"/>
              </a:rPr>
              <a:t>Firewall</a:t>
            </a:r>
            <a:endParaRPr sz="1200" b="1">
              <a:solidFill>
                <a:srgbClr val="AFC0DC"/>
              </a:solidFill>
              <a:latin typeface="Roboto"/>
              <a:ea typeface="Roboto"/>
              <a:cs typeface="Roboto"/>
              <a:sym typeface="Roboto"/>
            </a:endParaRPr>
          </a:p>
          <a:p>
            <a:pPr marL="0" lvl="0" indent="0" algn="ctr" rtl="0">
              <a:spcBef>
                <a:spcPts val="0"/>
              </a:spcBef>
              <a:spcAft>
                <a:spcPts val="0"/>
              </a:spcAft>
              <a:buNone/>
            </a:pPr>
            <a:endParaRPr sz="1200">
              <a:solidFill>
                <a:srgbClr val="AFC0DC"/>
              </a:solidFill>
              <a:latin typeface="Roboto"/>
              <a:ea typeface="Roboto"/>
              <a:cs typeface="Roboto"/>
              <a:sym typeface="Roboto"/>
            </a:endParaRPr>
          </a:p>
        </p:txBody>
      </p:sp>
      <p:sp>
        <p:nvSpPr>
          <p:cNvPr id="3553" name="Google Shape;3553;p194"/>
          <p:cNvSpPr txBox="1"/>
          <p:nvPr/>
        </p:nvSpPr>
        <p:spPr>
          <a:xfrm>
            <a:off x="5137625" y="3715723"/>
            <a:ext cx="1231800" cy="942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Web Server</a:t>
            </a:r>
            <a:endParaRPr sz="1200" b="1">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Ex. Apache, </a:t>
            </a:r>
            <a:br>
              <a:rPr lang="en" sz="1000">
                <a:solidFill>
                  <a:srgbClr val="AFC0DC"/>
                </a:solidFill>
                <a:latin typeface="Roboto"/>
                <a:ea typeface="Roboto"/>
                <a:cs typeface="Roboto"/>
                <a:sym typeface="Roboto"/>
              </a:rPr>
            </a:br>
            <a:r>
              <a:rPr lang="en" sz="1000">
                <a:solidFill>
                  <a:srgbClr val="AFC0DC"/>
                </a:solidFill>
                <a:latin typeface="Roboto"/>
                <a:ea typeface="Roboto"/>
                <a:cs typeface="Roboto"/>
                <a:sym typeface="Roboto"/>
              </a:rPr>
              <a:t>Ngnix, IIS</a:t>
            </a:r>
            <a:endParaRPr>
              <a:solidFill>
                <a:srgbClr val="AFC0DC"/>
              </a:solidFill>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    </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p:txBody>
      </p:sp>
      <p:sp>
        <p:nvSpPr>
          <p:cNvPr id="3554" name="Google Shape;3554;p194"/>
          <p:cNvSpPr txBox="1"/>
          <p:nvPr/>
        </p:nvSpPr>
        <p:spPr>
          <a:xfrm>
            <a:off x="6429975" y="3731175"/>
            <a:ext cx="13293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Web Apps on App server </a:t>
            </a:r>
            <a:br>
              <a:rPr lang="en" sz="1200" b="1">
                <a:solidFill>
                  <a:srgbClr val="AFC0DC"/>
                </a:solidFill>
                <a:latin typeface="Roboto"/>
                <a:ea typeface="Roboto"/>
                <a:cs typeface="Roboto"/>
                <a:sym typeface="Roboto"/>
              </a:rPr>
            </a:br>
            <a:r>
              <a:rPr lang="en" sz="1000">
                <a:solidFill>
                  <a:srgbClr val="AFC0DC"/>
                </a:solidFill>
                <a:latin typeface="Roboto"/>
                <a:ea typeface="Roboto"/>
                <a:cs typeface="Roboto"/>
                <a:sym typeface="Roboto"/>
              </a:rPr>
              <a:t>Ex. Perl, C/C++, </a:t>
            </a:r>
            <a:endParaRPr sz="10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Javaserver pages</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b="1">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 </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p:txBody>
      </p:sp>
      <p:sp>
        <p:nvSpPr>
          <p:cNvPr id="3555" name="Google Shape;3555;p194"/>
          <p:cNvSpPr txBox="1"/>
          <p:nvPr/>
        </p:nvSpPr>
        <p:spPr>
          <a:xfrm>
            <a:off x="7959600" y="3739224"/>
            <a:ext cx="11337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SQL Database</a:t>
            </a:r>
            <a:endParaRPr sz="1200" b="1">
              <a:solidFill>
                <a:srgbClr val="AFC0DC"/>
              </a:solidFill>
              <a:latin typeface="Roboto"/>
              <a:ea typeface="Roboto"/>
              <a:cs typeface="Roboto"/>
              <a:sym typeface="Roboto"/>
            </a:endParaRPr>
          </a:p>
        </p:txBody>
      </p:sp>
      <p:pic>
        <p:nvPicPr>
          <p:cNvPr id="3556" name="Google Shape;3556;p194"/>
          <p:cNvPicPr preferRelativeResize="0"/>
          <p:nvPr/>
        </p:nvPicPr>
        <p:blipFill rotWithShape="1">
          <a:blip r:embed="rId3">
            <a:alphaModFix/>
          </a:blip>
          <a:srcRect l="48245" t="-3511" r="36283" b="-2883"/>
          <a:stretch/>
        </p:blipFill>
        <p:spPr>
          <a:xfrm>
            <a:off x="6283355" y="1612525"/>
            <a:ext cx="918380" cy="1600619"/>
          </a:xfrm>
          <a:prstGeom prst="rect">
            <a:avLst/>
          </a:prstGeom>
          <a:noFill/>
          <a:ln>
            <a:noFill/>
          </a:ln>
        </p:spPr>
      </p:pic>
      <p:pic>
        <p:nvPicPr>
          <p:cNvPr id="3557" name="Google Shape;3557;p194"/>
          <p:cNvPicPr preferRelativeResize="0"/>
          <p:nvPr/>
        </p:nvPicPr>
        <p:blipFill rotWithShape="1">
          <a:blip r:embed="rId5">
            <a:alphaModFix/>
          </a:blip>
          <a:srcRect l="53654" r="4"/>
          <a:stretch/>
        </p:blipFill>
        <p:spPr>
          <a:xfrm>
            <a:off x="6732762" y="2818129"/>
            <a:ext cx="418938" cy="395012"/>
          </a:xfrm>
          <a:prstGeom prst="rect">
            <a:avLst/>
          </a:prstGeom>
          <a:noFill/>
          <a:ln>
            <a:noFill/>
          </a:ln>
        </p:spPr>
      </p:pic>
      <p:cxnSp>
        <p:nvCxnSpPr>
          <p:cNvPr id="3558" name="Google Shape;3558;p194"/>
          <p:cNvCxnSpPr/>
          <p:nvPr/>
        </p:nvCxnSpPr>
        <p:spPr>
          <a:xfrm rot="10800000" flipH="1">
            <a:off x="2059108" y="2657847"/>
            <a:ext cx="2474400" cy="9600"/>
          </a:xfrm>
          <a:prstGeom prst="straightConnector1">
            <a:avLst/>
          </a:prstGeom>
          <a:noFill/>
          <a:ln w="9525" cap="flat" cmpd="sng">
            <a:solidFill>
              <a:schemeClr val="dk2"/>
            </a:solidFill>
            <a:prstDash val="solid"/>
            <a:round/>
            <a:headEnd type="triangle" w="med" len="med"/>
            <a:tailEnd type="none" w="med" len="med"/>
          </a:ln>
        </p:spPr>
      </p:cxnSp>
      <p:sp>
        <p:nvSpPr>
          <p:cNvPr id="3559" name="Google Shape;3559;p194"/>
          <p:cNvSpPr/>
          <p:nvPr/>
        </p:nvSpPr>
        <p:spPr>
          <a:xfrm>
            <a:off x="8951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1</a:t>
            </a:r>
            <a:endParaRPr>
              <a:solidFill>
                <a:srgbClr val="FFFFFF"/>
              </a:solidFill>
              <a:latin typeface="Roboto Light"/>
              <a:ea typeface="Roboto Light"/>
              <a:cs typeface="Roboto Light"/>
              <a:sym typeface="Roboto Light"/>
            </a:endParaRPr>
          </a:p>
        </p:txBody>
      </p:sp>
      <p:sp>
        <p:nvSpPr>
          <p:cNvPr id="3560" name="Google Shape;3560;p194"/>
          <p:cNvSpPr/>
          <p:nvPr/>
        </p:nvSpPr>
        <p:spPr>
          <a:xfrm>
            <a:off x="42125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2</a:t>
            </a:r>
            <a:endParaRPr>
              <a:solidFill>
                <a:srgbClr val="FFFFFF"/>
              </a:solidFill>
              <a:latin typeface="Roboto Light"/>
              <a:ea typeface="Roboto Light"/>
              <a:cs typeface="Roboto Light"/>
              <a:sym typeface="Roboto Light"/>
            </a:endParaRPr>
          </a:p>
        </p:txBody>
      </p:sp>
      <p:sp>
        <p:nvSpPr>
          <p:cNvPr id="3561" name="Google Shape;3561;p194"/>
          <p:cNvSpPr/>
          <p:nvPr/>
        </p:nvSpPr>
        <p:spPr>
          <a:xfrm>
            <a:off x="5379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3</a:t>
            </a:r>
            <a:endParaRPr>
              <a:solidFill>
                <a:srgbClr val="FFFFFF"/>
              </a:solidFill>
              <a:latin typeface="Roboto Light"/>
              <a:ea typeface="Roboto Light"/>
              <a:cs typeface="Roboto Light"/>
              <a:sym typeface="Roboto Light"/>
            </a:endParaRPr>
          </a:p>
        </p:txBody>
      </p:sp>
      <p:sp>
        <p:nvSpPr>
          <p:cNvPr id="3562" name="Google Shape;3562;p194"/>
          <p:cNvSpPr/>
          <p:nvPr/>
        </p:nvSpPr>
        <p:spPr>
          <a:xfrm>
            <a:off x="66604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4</a:t>
            </a:r>
            <a:endParaRPr>
              <a:solidFill>
                <a:srgbClr val="FFFFFF"/>
              </a:solidFill>
              <a:latin typeface="Roboto Light"/>
              <a:ea typeface="Roboto Light"/>
              <a:cs typeface="Roboto Light"/>
              <a:sym typeface="Roboto Light"/>
            </a:endParaRPr>
          </a:p>
        </p:txBody>
      </p:sp>
      <p:sp>
        <p:nvSpPr>
          <p:cNvPr id="3563" name="Google Shape;3563;p194"/>
          <p:cNvSpPr/>
          <p:nvPr/>
        </p:nvSpPr>
        <p:spPr>
          <a:xfrm>
            <a:off x="8046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5</a:t>
            </a:r>
            <a:endParaRPr>
              <a:solidFill>
                <a:srgbClr val="FFFFFF"/>
              </a:solidFill>
              <a:latin typeface="Roboto Light"/>
              <a:ea typeface="Roboto Light"/>
              <a:cs typeface="Roboto Light"/>
              <a:sym typeface="Robo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67"/>
        <p:cNvGrpSpPr/>
        <p:nvPr/>
      </p:nvGrpSpPr>
      <p:grpSpPr>
        <a:xfrm>
          <a:off x="0" y="0"/>
          <a:ext cx="0" cy="0"/>
          <a:chOff x="0" y="0"/>
          <a:chExt cx="0" cy="0"/>
        </a:xfrm>
      </p:grpSpPr>
      <p:sp>
        <p:nvSpPr>
          <p:cNvPr id="3568" name="Google Shape;3568;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Components of Web Infrastructure: </a:t>
            </a:r>
            <a:r>
              <a:rPr lang="en">
                <a:solidFill>
                  <a:schemeClr val="dk1"/>
                </a:solidFill>
                <a:latin typeface="Roboto Light"/>
                <a:ea typeface="Roboto Light"/>
                <a:cs typeface="Roboto Light"/>
                <a:sym typeface="Roboto Light"/>
              </a:rPr>
              <a:t>Firewall</a:t>
            </a:r>
            <a:endParaRPr>
              <a:solidFill>
                <a:schemeClr val="dk1"/>
              </a:solidFill>
            </a:endParaRPr>
          </a:p>
        </p:txBody>
      </p:sp>
      <p:sp>
        <p:nvSpPr>
          <p:cNvPr id="3569" name="Google Shape;3569;p1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70" name="Google Shape;3570;p195"/>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perimeter defense used to protect the web server sitting behind it.</a:t>
            </a:r>
            <a:endParaRPr/>
          </a:p>
        </p:txBody>
      </p:sp>
      <p:pic>
        <p:nvPicPr>
          <p:cNvPr id="3571" name="Google Shape;3571;p195"/>
          <p:cNvPicPr preferRelativeResize="0"/>
          <p:nvPr/>
        </p:nvPicPr>
        <p:blipFill rotWithShape="1">
          <a:blip r:embed="rId3">
            <a:alphaModFix/>
          </a:blip>
          <a:srcRect l="48245" t="-3511" r="36283" b="-2883"/>
          <a:stretch/>
        </p:blipFill>
        <p:spPr>
          <a:xfrm>
            <a:off x="4906215" y="1612525"/>
            <a:ext cx="918380" cy="1600619"/>
          </a:xfrm>
          <a:prstGeom prst="rect">
            <a:avLst/>
          </a:prstGeom>
          <a:noFill/>
          <a:ln>
            <a:noFill/>
          </a:ln>
        </p:spPr>
      </p:pic>
      <p:pic>
        <p:nvPicPr>
          <p:cNvPr id="3572" name="Google Shape;3572;p195"/>
          <p:cNvPicPr preferRelativeResize="0"/>
          <p:nvPr/>
        </p:nvPicPr>
        <p:blipFill rotWithShape="1">
          <a:blip r:embed="rId4">
            <a:alphaModFix/>
          </a:blip>
          <a:srcRect r="75974"/>
          <a:stretch/>
        </p:blipFill>
        <p:spPr>
          <a:xfrm>
            <a:off x="395302" y="1668426"/>
            <a:ext cx="1389642" cy="1325456"/>
          </a:xfrm>
          <a:prstGeom prst="rect">
            <a:avLst/>
          </a:prstGeom>
          <a:noFill/>
          <a:ln>
            <a:noFill/>
          </a:ln>
        </p:spPr>
      </p:pic>
      <p:pic>
        <p:nvPicPr>
          <p:cNvPr id="3573" name="Google Shape;3573;p195"/>
          <p:cNvPicPr preferRelativeResize="0"/>
          <p:nvPr/>
        </p:nvPicPr>
        <p:blipFill rotWithShape="1">
          <a:blip r:embed="rId5">
            <a:alphaModFix/>
          </a:blip>
          <a:srcRect r="53658"/>
          <a:stretch/>
        </p:blipFill>
        <p:spPr>
          <a:xfrm>
            <a:off x="5544064" y="2818132"/>
            <a:ext cx="418938" cy="395010"/>
          </a:xfrm>
          <a:prstGeom prst="rect">
            <a:avLst/>
          </a:prstGeom>
          <a:noFill/>
          <a:ln>
            <a:noFill/>
          </a:ln>
        </p:spPr>
      </p:pic>
      <p:pic>
        <p:nvPicPr>
          <p:cNvPr id="3574" name="Google Shape;3574;p195"/>
          <p:cNvPicPr preferRelativeResize="0"/>
          <p:nvPr/>
        </p:nvPicPr>
        <p:blipFill rotWithShape="1">
          <a:blip r:embed="rId3">
            <a:alphaModFix/>
          </a:blip>
          <a:srcRect l="83794" r="-694" b="4770"/>
          <a:stretch/>
        </p:blipFill>
        <p:spPr>
          <a:xfrm>
            <a:off x="7660515" y="1831749"/>
            <a:ext cx="967389" cy="1381385"/>
          </a:xfrm>
          <a:prstGeom prst="rect">
            <a:avLst/>
          </a:prstGeom>
          <a:noFill/>
          <a:ln>
            <a:noFill/>
          </a:ln>
        </p:spPr>
      </p:pic>
      <p:cxnSp>
        <p:nvCxnSpPr>
          <p:cNvPr id="3575" name="Google Shape;3575;p195"/>
          <p:cNvCxnSpPr/>
          <p:nvPr/>
        </p:nvCxnSpPr>
        <p:spPr>
          <a:xfrm>
            <a:off x="4355834" y="1629187"/>
            <a:ext cx="0" cy="1535100"/>
          </a:xfrm>
          <a:prstGeom prst="straightConnector1">
            <a:avLst/>
          </a:prstGeom>
          <a:noFill/>
          <a:ln w="38100" cap="flat" cmpd="sng">
            <a:solidFill>
              <a:srgbClr val="CC0000"/>
            </a:solidFill>
            <a:prstDash val="lgDash"/>
            <a:round/>
            <a:headEnd type="none" w="med" len="med"/>
            <a:tailEnd type="none" w="med" len="med"/>
          </a:ln>
        </p:spPr>
      </p:cxnSp>
      <p:cxnSp>
        <p:nvCxnSpPr>
          <p:cNvPr id="3576" name="Google Shape;3576;p195"/>
          <p:cNvCxnSpPr/>
          <p:nvPr/>
        </p:nvCxnSpPr>
        <p:spPr>
          <a:xfrm rot="10800000" flipH="1">
            <a:off x="2059108" y="2288889"/>
            <a:ext cx="2503200" cy="4800"/>
          </a:xfrm>
          <a:prstGeom prst="straightConnector1">
            <a:avLst/>
          </a:prstGeom>
          <a:noFill/>
          <a:ln w="9525" cap="flat" cmpd="sng">
            <a:solidFill>
              <a:schemeClr val="dk2"/>
            </a:solidFill>
            <a:prstDash val="solid"/>
            <a:round/>
            <a:headEnd type="none" w="med" len="med"/>
            <a:tailEnd type="triangle" w="med" len="med"/>
          </a:ln>
        </p:spPr>
      </p:cxnSp>
      <p:sp>
        <p:nvSpPr>
          <p:cNvPr id="3577" name="Google Shape;3577;p195"/>
          <p:cNvSpPr txBox="1"/>
          <p:nvPr/>
        </p:nvSpPr>
        <p:spPr>
          <a:xfrm>
            <a:off x="2059111" y="1722500"/>
            <a:ext cx="1884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 HTTP request</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(Cleartext, SQL)</a:t>
            </a:r>
            <a:endParaRPr sz="1200">
              <a:latin typeface="Roboto"/>
              <a:ea typeface="Roboto"/>
              <a:cs typeface="Roboto"/>
              <a:sym typeface="Roboto"/>
            </a:endParaRPr>
          </a:p>
        </p:txBody>
      </p:sp>
      <p:sp>
        <p:nvSpPr>
          <p:cNvPr id="3578" name="Google Shape;3578;p195"/>
          <p:cNvSpPr txBox="1"/>
          <p:nvPr/>
        </p:nvSpPr>
        <p:spPr>
          <a:xfrm>
            <a:off x="2110901" y="2667450"/>
            <a:ext cx="2170800" cy="66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           HTTP reply </a:t>
            </a:r>
            <a:endParaRPr sz="1200" b="1">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(HTML, Javascript, etc)</a:t>
            </a:r>
            <a:endParaRPr sz="1200">
              <a:latin typeface="Roboto"/>
              <a:ea typeface="Roboto"/>
              <a:cs typeface="Roboto"/>
              <a:sym typeface="Roboto"/>
            </a:endParaRPr>
          </a:p>
        </p:txBody>
      </p:sp>
      <p:sp>
        <p:nvSpPr>
          <p:cNvPr id="3579" name="Google Shape;3579;p195"/>
          <p:cNvSpPr txBox="1"/>
          <p:nvPr/>
        </p:nvSpPr>
        <p:spPr>
          <a:xfrm>
            <a:off x="577300" y="3715727"/>
            <a:ext cx="13293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Client</a:t>
            </a: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580" name="Google Shape;3580;p195"/>
          <p:cNvSpPr txBox="1"/>
          <p:nvPr/>
        </p:nvSpPr>
        <p:spPr>
          <a:xfrm>
            <a:off x="3955188" y="3711100"/>
            <a:ext cx="9186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Firewall</a:t>
            </a:r>
            <a:endParaRPr sz="1200" b="1">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sp>
        <p:nvSpPr>
          <p:cNvPr id="3581" name="Google Shape;3581;p195"/>
          <p:cNvSpPr txBox="1"/>
          <p:nvPr/>
        </p:nvSpPr>
        <p:spPr>
          <a:xfrm>
            <a:off x="5137625" y="3715723"/>
            <a:ext cx="1231800" cy="942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Web Server</a:t>
            </a:r>
            <a:endParaRPr sz="1200" b="1">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Ex. Apache, </a:t>
            </a:r>
            <a:br>
              <a:rPr lang="en" sz="1000">
                <a:solidFill>
                  <a:srgbClr val="AFC0DC"/>
                </a:solidFill>
                <a:latin typeface="Roboto"/>
                <a:ea typeface="Roboto"/>
                <a:cs typeface="Roboto"/>
                <a:sym typeface="Roboto"/>
              </a:rPr>
            </a:br>
            <a:r>
              <a:rPr lang="en" sz="1000">
                <a:solidFill>
                  <a:srgbClr val="AFC0DC"/>
                </a:solidFill>
                <a:latin typeface="Roboto"/>
                <a:ea typeface="Roboto"/>
                <a:cs typeface="Roboto"/>
                <a:sym typeface="Roboto"/>
              </a:rPr>
              <a:t>Ngnix, IIS</a:t>
            </a:r>
            <a:endParaRPr>
              <a:solidFill>
                <a:srgbClr val="AFC0DC"/>
              </a:solidFill>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    </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p:txBody>
      </p:sp>
      <p:sp>
        <p:nvSpPr>
          <p:cNvPr id="3582" name="Google Shape;3582;p195"/>
          <p:cNvSpPr txBox="1"/>
          <p:nvPr/>
        </p:nvSpPr>
        <p:spPr>
          <a:xfrm>
            <a:off x="6429975" y="3731175"/>
            <a:ext cx="13293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Web Apps on App server </a:t>
            </a:r>
            <a:br>
              <a:rPr lang="en" sz="1200" b="1">
                <a:solidFill>
                  <a:srgbClr val="AFC0DC"/>
                </a:solidFill>
                <a:latin typeface="Roboto"/>
                <a:ea typeface="Roboto"/>
                <a:cs typeface="Roboto"/>
                <a:sym typeface="Roboto"/>
              </a:rPr>
            </a:br>
            <a:r>
              <a:rPr lang="en" sz="1000">
                <a:solidFill>
                  <a:srgbClr val="AFC0DC"/>
                </a:solidFill>
                <a:latin typeface="Roboto"/>
                <a:ea typeface="Roboto"/>
                <a:cs typeface="Roboto"/>
                <a:sym typeface="Roboto"/>
              </a:rPr>
              <a:t>Ex. Perl, C/C++, </a:t>
            </a:r>
            <a:endParaRPr sz="10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Javaserver pages</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b="1">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 </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p:txBody>
      </p:sp>
      <p:sp>
        <p:nvSpPr>
          <p:cNvPr id="3583" name="Google Shape;3583;p195"/>
          <p:cNvSpPr txBox="1"/>
          <p:nvPr/>
        </p:nvSpPr>
        <p:spPr>
          <a:xfrm>
            <a:off x="7959600" y="3739224"/>
            <a:ext cx="11337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SQL Database</a:t>
            </a:r>
            <a:endParaRPr sz="1200" b="1">
              <a:solidFill>
                <a:srgbClr val="AFC0DC"/>
              </a:solidFill>
              <a:latin typeface="Roboto"/>
              <a:ea typeface="Roboto"/>
              <a:cs typeface="Roboto"/>
              <a:sym typeface="Roboto"/>
            </a:endParaRPr>
          </a:p>
        </p:txBody>
      </p:sp>
      <p:pic>
        <p:nvPicPr>
          <p:cNvPr id="3584" name="Google Shape;3584;p195"/>
          <p:cNvPicPr preferRelativeResize="0"/>
          <p:nvPr/>
        </p:nvPicPr>
        <p:blipFill rotWithShape="1">
          <a:blip r:embed="rId3">
            <a:alphaModFix/>
          </a:blip>
          <a:srcRect l="48245" t="-3511" r="36283" b="-2883"/>
          <a:stretch/>
        </p:blipFill>
        <p:spPr>
          <a:xfrm>
            <a:off x="6283355" y="1612525"/>
            <a:ext cx="918380" cy="1600619"/>
          </a:xfrm>
          <a:prstGeom prst="rect">
            <a:avLst/>
          </a:prstGeom>
          <a:noFill/>
          <a:ln>
            <a:noFill/>
          </a:ln>
        </p:spPr>
      </p:pic>
      <p:pic>
        <p:nvPicPr>
          <p:cNvPr id="3585" name="Google Shape;3585;p195"/>
          <p:cNvPicPr preferRelativeResize="0"/>
          <p:nvPr/>
        </p:nvPicPr>
        <p:blipFill rotWithShape="1">
          <a:blip r:embed="rId5">
            <a:alphaModFix/>
          </a:blip>
          <a:srcRect l="53654" r="4"/>
          <a:stretch/>
        </p:blipFill>
        <p:spPr>
          <a:xfrm>
            <a:off x="6732762" y="2818129"/>
            <a:ext cx="418938" cy="395012"/>
          </a:xfrm>
          <a:prstGeom prst="rect">
            <a:avLst/>
          </a:prstGeom>
          <a:noFill/>
          <a:ln>
            <a:noFill/>
          </a:ln>
        </p:spPr>
      </p:pic>
      <p:cxnSp>
        <p:nvCxnSpPr>
          <p:cNvPr id="3586" name="Google Shape;3586;p195"/>
          <p:cNvCxnSpPr/>
          <p:nvPr/>
        </p:nvCxnSpPr>
        <p:spPr>
          <a:xfrm rot="10800000" flipH="1">
            <a:off x="2059108" y="2657847"/>
            <a:ext cx="2474400" cy="9600"/>
          </a:xfrm>
          <a:prstGeom prst="straightConnector1">
            <a:avLst/>
          </a:prstGeom>
          <a:noFill/>
          <a:ln w="9525" cap="flat" cmpd="sng">
            <a:solidFill>
              <a:schemeClr val="dk2"/>
            </a:solidFill>
            <a:prstDash val="solid"/>
            <a:round/>
            <a:headEnd type="triangle" w="med" len="med"/>
            <a:tailEnd type="none" w="med" len="med"/>
          </a:ln>
        </p:spPr>
      </p:cxnSp>
      <p:sp>
        <p:nvSpPr>
          <p:cNvPr id="3587" name="Google Shape;3587;p195"/>
          <p:cNvSpPr/>
          <p:nvPr/>
        </p:nvSpPr>
        <p:spPr>
          <a:xfrm>
            <a:off x="8951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1</a:t>
            </a:r>
            <a:endParaRPr>
              <a:solidFill>
                <a:srgbClr val="FFFFFF"/>
              </a:solidFill>
              <a:latin typeface="Roboto Light"/>
              <a:ea typeface="Roboto Light"/>
              <a:cs typeface="Roboto Light"/>
              <a:sym typeface="Roboto Light"/>
            </a:endParaRPr>
          </a:p>
        </p:txBody>
      </p:sp>
      <p:sp>
        <p:nvSpPr>
          <p:cNvPr id="3588" name="Google Shape;3588;p195"/>
          <p:cNvSpPr/>
          <p:nvPr/>
        </p:nvSpPr>
        <p:spPr>
          <a:xfrm>
            <a:off x="42125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2</a:t>
            </a:r>
            <a:endParaRPr>
              <a:solidFill>
                <a:srgbClr val="FFFFFF"/>
              </a:solidFill>
              <a:latin typeface="Roboto Light"/>
              <a:ea typeface="Roboto Light"/>
              <a:cs typeface="Roboto Light"/>
              <a:sym typeface="Roboto Light"/>
            </a:endParaRPr>
          </a:p>
        </p:txBody>
      </p:sp>
      <p:sp>
        <p:nvSpPr>
          <p:cNvPr id="3589" name="Google Shape;3589;p195"/>
          <p:cNvSpPr/>
          <p:nvPr/>
        </p:nvSpPr>
        <p:spPr>
          <a:xfrm>
            <a:off x="5379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3</a:t>
            </a:r>
            <a:endParaRPr>
              <a:solidFill>
                <a:srgbClr val="FFFFFF"/>
              </a:solidFill>
              <a:latin typeface="Roboto Light"/>
              <a:ea typeface="Roboto Light"/>
              <a:cs typeface="Roboto Light"/>
              <a:sym typeface="Roboto Light"/>
            </a:endParaRPr>
          </a:p>
        </p:txBody>
      </p:sp>
      <p:sp>
        <p:nvSpPr>
          <p:cNvPr id="3590" name="Google Shape;3590;p195"/>
          <p:cNvSpPr/>
          <p:nvPr/>
        </p:nvSpPr>
        <p:spPr>
          <a:xfrm>
            <a:off x="66604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4</a:t>
            </a:r>
            <a:endParaRPr>
              <a:solidFill>
                <a:srgbClr val="FFFFFF"/>
              </a:solidFill>
              <a:latin typeface="Roboto Light"/>
              <a:ea typeface="Roboto Light"/>
              <a:cs typeface="Roboto Light"/>
              <a:sym typeface="Roboto Light"/>
            </a:endParaRPr>
          </a:p>
        </p:txBody>
      </p:sp>
      <p:sp>
        <p:nvSpPr>
          <p:cNvPr id="3591" name="Google Shape;3591;p195"/>
          <p:cNvSpPr/>
          <p:nvPr/>
        </p:nvSpPr>
        <p:spPr>
          <a:xfrm>
            <a:off x="8046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5</a:t>
            </a:r>
            <a:endParaRPr>
              <a:solidFill>
                <a:srgbClr val="FFFFFF"/>
              </a:solidFill>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95"/>
        <p:cNvGrpSpPr/>
        <p:nvPr/>
      </p:nvGrpSpPr>
      <p:grpSpPr>
        <a:xfrm>
          <a:off x="0" y="0"/>
          <a:ext cx="0" cy="0"/>
          <a:chOff x="0" y="0"/>
          <a:chExt cx="0" cy="0"/>
        </a:xfrm>
      </p:grpSpPr>
      <p:sp>
        <p:nvSpPr>
          <p:cNvPr id="3596" name="Google Shape;3596;p1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Components of Web Infrastructure: </a:t>
            </a:r>
            <a:r>
              <a:rPr lang="en">
                <a:solidFill>
                  <a:schemeClr val="dk1"/>
                </a:solidFill>
                <a:latin typeface="Roboto Light"/>
                <a:ea typeface="Roboto Light"/>
                <a:cs typeface="Roboto Light"/>
                <a:sym typeface="Roboto Light"/>
              </a:rPr>
              <a:t>Web Server</a:t>
            </a:r>
            <a:endParaRPr>
              <a:solidFill>
                <a:schemeClr val="dk1"/>
              </a:solidFill>
            </a:endParaRPr>
          </a:p>
        </p:txBody>
      </p:sp>
      <p:sp>
        <p:nvSpPr>
          <p:cNvPr id="3597" name="Google Shape;3597;p1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98" name="Google Shape;3598;p196"/>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program, such as Apache, Nginx, or IIS, that responds to a client's requests </a:t>
            </a:r>
            <a:br>
              <a:rPr lang="en"/>
            </a:br>
            <a:r>
              <a:rPr lang="en"/>
              <a:t>for resources.</a:t>
            </a:r>
            <a:endParaRPr/>
          </a:p>
        </p:txBody>
      </p:sp>
      <p:pic>
        <p:nvPicPr>
          <p:cNvPr id="3599" name="Google Shape;3599;p196"/>
          <p:cNvPicPr preferRelativeResize="0"/>
          <p:nvPr/>
        </p:nvPicPr>
        <p:blipFill rotWithShape="1">
          <a:blip r:embed="rId3">
            <a:alphaModFix/>
          </a:blip>
          <a:srcRect l="48245" t="-3511" r="36283" b="-2883"/>
          <a:stretch/>
        </p:blipFill>
        <p:spPr>
          <a:xfrm>
            <a:off x="4906215" y="1612525"/>
            <a:ext cx="918380" cy="1600619"/>
          </a:xfrm>
          <a:prstGeom prst="rect">
            <a:avLst/>
          </a:prstGeom>
          <a:noFill/>
          <a:ln>
            <a:noFill/>
          </a:ln>
        </p:spPr>
      </p:pic>
      <p:pic>
        <p:nvPicPr>
          <p:cNvPr id="3600" name="Google Shape;3600;p196"/>
          <p:cNvPicPr preferRelativeResize="0"/>
          <p:nvPr/>
        </p:nvPicPr>
        <p:blipFill rotWithShape="1">
          <a:blip r:embed="rId4">
            <a:alphaModFix/>
          </a:blip>
          <a:srcRect r="75974"/>
          <a:stretch/>
        </p:blipFill>
        <p:spPr>
          <a:xfrm>
            <a:off x="395302" y="1668426"/>
            <a:ext cx="1389642" cy="1325456"/>
          </a:xfrm>
          <a:prstGeom prst="rect">
            <a:avLst/>
          </a:prstGeom>
          <a:noFill/>
          <a:ln>
            <a:noFill/>
          </a:ln>
        </p:spPr>
      </p:pic>
      <p:pic>
        <p:nvPicPr>
          <p:cNvPr id="3601" name="Google Shape;3601;p196"/>
          <p:cNvPicPr preferRelativeResize="0"/>
          <p:nvPr/>
        </p:nvPicPr>
        <p:blipFill rotWithShape="1">
          <a:blip r:embed="rId5">
            <a:alphaModFix/>
          </a:blip>
          <a:srcRect r="53658"/>
          <a:stretch/>
        </p:blipFill>
        <p:spPr>
          <a:xfrm>
            <a:off x="5544064" y="2818132"/>
            <a:ext cx="418938" cy="395010"/>
          </a:xfrm>
          <a:prstGeom prst="rect">
            <a:avLst/>
          </a:prstGeom>
          <a:noFill/>
          <a:ln>
            <a:noFill/>
          </a:ln>
        </p:spPr>
      </p:pic>
      <p:pic>
        <p:nvPicPr>
          <p:cNvPr id="3602" name="Google Shape;3602;p196"/>
          <p:cNvPicPr preferRelativeResize="0"/>
          <p:nvPr/>
        </p:nvPicPr>
        <p:blipFill rotWithShape="1">
          <a:blip r:embed="rId6">
            <a:alphaModFix/>
          </a:blip>
          <a:srcRect l="83794" r="-694" b="4770"/>
          <a:stretch/>
        </p:blipFill>
        <p:spPr>
          <a:xfrm>
            <a:off x="7660515" y="1831749"/>
            <a:ext cx="967389" cy="1381385"/>
          </a:xfrm>
          <a:prstGeom prst="rect">
            <a:avLst/>
          </a:prstGeom>
          <a:noFill/>
          <a:ln>
            <a:noFill/>
          </a:ln>
        </p:spPr>
      </p:pic>
      <p:cxnSp>
        <p:nvCxnSpPr>
          <p:cNvPr id="3603" name="Google Shape;3603;p196"/>
          <p:cNvCxnSpPr/>
          <p:nvPr/>
        </p:nvCxnSpPr>
        <p:spPr>
          <a:xfrm>
            <a:off x="4355834" y="1629187"/>
            <a:ext cx="0" cy="1535100"/>
          </a:xfrm>
          <a:prstGeom prst="straightConnector1">
            <a:avLst/>
          </a:prstGeom>
          <a:noFill/>
          <a:ln w="38100" cap="flat" cmpd="sng">
            <a:solidFill>
              <a:srgbClr val="CC0000"/>
            </a:solidFill>
            <a:prstDash val="lgDash"/>
            <a:round/>
            <a:headEnd type="none" w="med" len="med"/>
            <a:tailEnd type="none" w="med" len="med"/>
          </a:ln>
        </p:spPr>
      </p:cxnSp>
      <p:cxnSp>
        <p:nvCxnSpPr>
          <p:cNvPr id="3604" name="Google Shape;3604;p196"/>
          <p:cNvCxnSpPr/>
          <p:nvPr/>
        </p:nvCxnSpPr>
        <p:spPr>
          <a:xfrm rot="10800000" flipH="1">
            <a:off x="2059108" y="2288889"/>
            <a:ext cx="2503200" cy="4800"/>
          </a:xfrm>
          <a:prstGeom prst="straightConnector1">
            <a:avLst/>
          </a:prstGeom>
          <a:noFill/>
          <a:ln w="9525" cap="flat" cmpd="sng">
            <a:solidFill>
              <a:schemeClr val="dk2"/>
            </a:solidFill>
            <a:prstDash val="solid"/>
            <a:round/>
            <a:headEnd type="none" w="med" len="med"/>
            <a:tailEnd type="triangle" w="med" len="med"/>
          </a:ln>
        </p:spPr>
      </p:cxnSp>
      <p:sp>
        <p:nvSpPr>
          <p:cNvPr id="3605" name="Google Shape;3605;p196"/>
          <p:cNvSpPr txBox="1"/>
          <p:nvPr/>
        </p:nvSpPr>
        <p:spPr>
          <a:xfrm>
            <a:off x="2059111" y="1722500"/>
            <a:ext cx="1884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 HTTP request</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(Cleartext, SQL)</a:t>
            </a:r>
            <a:endParaRPr sz="1200">
              <a:latin typeface="Roboto"/>
              <a:ea typeface="Roboto"/>
              <a:cs typeface="Roboto"/>
              <a:sym typeface="Roboto"/>
            </a:endParaRPr>
          </a:p>
        </p:txBody>
      </p:sp>
      <p:sp>
        <p:nvSpPr>
          <p:cNvPr id="3606" name="Google Shape;3606;p196"/>
          <p:cNvSpPr txBox="1"/>
          <p:nvPr/>
        </p:nvSpPr>
        <p:spPr>
          <a:xfrm>
            <a:off x="2110901" y="2667450"/>
            <a:ext cx="2170800" cy="66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           HTTP reply </a:t>
            </a:r>
            <a:endParaRPr sz="1200" b="1">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(HTML, Javascript, etc)</a:t>
            </a:r>
            <a:endParaRPr sz="1200">
              <a:latin typeface="Roboto"/>
              <a:ea typeface="Roboto"/>
              <a:cs typeface="Roboto"/>
              <a:sym typeface="Roboto"/>
            </a:endParaRPr>
          </a:p>
        </p:txBody>
      </p:sp>
      <p:sp>
        <p:nvSpPr>
          <p:cNvPr id="3607" name="Google Shape;3607;p196"/>
          <p:cNvSpPr txBox="1"/>
          <p:nvPr/>
        </p:nvSpPr>
        <p:spPr>
          <a:xfrm>
            <a:off x="577300" y="3715727"/>
            <a:ext cx="13293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Client</a:t>
            </a: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08" name="Google Shape;3608;p196"/>
          <p:cNvSpPr txBox="1"/>
          <p:nvPr/>
        </p:nvSpPr>
        <p:spPr>
          <a:xfrm>
            <a:off x="3955188" y="3711100"/>
            <a:ext cx="9186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Firewall</a:t>
            </a:r>
            <a:endParaRPr sz="1200" b="1">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sp>
        <p:nvSpPr>
          <p:cNvPr id="3609" name="Google Shape;3609;p196"/>
          <p:cNvSpPr txBox="1"/>
          <p:nvPr/>
        </p:nvSpPr>
        <p:spPr>
          <a:xfrm>
            <a:off x="5137625" y="3715723"/>
            <a:ext cx="1231800" cy="942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Server</a:t>
            </a:r>
            <a:endParaRPr sz="1200" b="1">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Ex. Apache, </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Ngnix, IIS</a:t>
            </a:r>
            <a:endParaRPr>
              <a:solidFill>
                <a:schemeClr val="dk1"/>
              </a:solidFill>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10" name="Google Shape;3610;p196"/>
          <p:cNvSpPr txBox="1"/>
          <p:nvPr/>
        </p:nvSpPr>
        <p:spPr>
          <a:xfrm>
            <a:off x="6429975" y="3731175"/>
            <a:ext cx="13293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Web Apps on App server </a:t>
            </a:r>
            <a:br>
              <a:rPr lang="en" sz="1200" b="1">
                <a:solidFill>
                  <a:srgbClr val="AFC0DC"/>
                </a:solidFill>
                <a:latin typeface="Roboto"/>
                <a:ea typeface="Roboto"/>
                <a:cs typeface="Roboto"/>
                <a:sym typeface="Roboto"/>
              </a:rPr>
            </a:br>
            <a:r>
              <a:rPr lang="en" sz="1000">
                <a:solidFill>
                  <a:srgbClr val="AFC0DC"/>
                </a:solidFill>
                <a:latin typeface="Roboto"/>
                <a:ea typeface="Roboto"/>
                <a:cs typeface="Roboto"/>
                <a:sym typeface="Roboto"/>
              </a:rPr>
              <a:t>Ex. Perl, C/C++, </a:t>
            </a:r>
            <a:endParaRPr sz="10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Javaserver pages</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b="1">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a:p>
            <a:pPr marL="0" lvl="0" indent="0" algn="l" rtl="0">
              <a:spcBef>
                <a:spcPts val="0"/>
              </a:spcBef>
              <a:spcAft>
                <a:spcPts val="0"/>
              </a:spcAft>
              <a:buNone/>
            </a:pPr>
            <a:r>
              <a:rPr lang="en" sz="1000">
                <a:solidFill>
                  <a:srgbClr val="AFC0DC"/>
                </a:solidFill>
                <a:latin typeface="Roboto"/>
                <a:ea typeface="Roboto"/>
                <a:cs typeface="Roboto"/>
                <a:sym typeface="Roboto"/>
              </a:rPr>
              <a:t> </a:t>
            </a:r>
            <a:endParaRPr sz="1000">
              <a:solidFill>
                <a:srgbClr val="AFC0DC"/>
              </a:solidFill>
              <a:latin typeface="Roboto"/>
              <a:ea typeface="Roboto"/>
              <a:cs typeface="Roboto"/>
              <a:sym typeface="Roboto"/>
            </a:endParaRPr>
          </a:p>
          <a:p>
            <a:pPr marL="0" lvl="0" indent="0" algn="l" rtl="0">
              <a:spcBef>
                <a:spcPts val="0"/>
              </a:spcBef>
              <a:spcAft>
                <a:spcPts val="0"/>
              </a:spcAft>
              <a:buNone/>
            </a:pPr>
            <a:endParaRPr sz="1200">
              <a:solidFill>
                <a:srgbClr val="AFC0DC"/>
              </a:solidFill>
              <a:latin typeface="Roboto"/>
              <a:ea typeface="Roboto"/>
              <a:cs typeface="Roboto"/>
              <a:sym typeface="Roboto"/>
            </a:endParaRPr>
          </a:p>
        </p:txBody>
      </p:sp>
      <p:sp>
        <p:nvSpPr>
          <p:cNvPr id="3611" name="Google Shape;3611;p196"/>
          <p:cNvSpPr txBox="1"/>
          <p:nvPr/>
        </p:nvSpPr>
        <p:spPr>
          <a:xfrm>
            <a:off x="7959600" y="3739224"/>
            <a:ext cx="11337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SQL Database</a:t>
            </a:r>
            <a:endParaRPr sz="1200" b="1">
              <a:solidFill>
                <a:srgbClr val="AFC0DC"/>
              </a:solidFill>
              <a:latin typeface="Roboto"/>
              <a:ea typeface="Roboto"/>
              <a:cs typeface="Roboto"/>
              <a:sym typeface="Roboto"/>
            </a:endParaRPr>
          </a:p>
        </p:txBody>
      </p:sp>
      <p:pic>
        <p:nvPicPr>
          <p:cNvPr id="3612" name="Google Shape;3612;p196"/>
          <p:cNvPicPr preferRelativeResize="0"/>
          <p:nvPr/>
        </p:nvPicPr>
        <p:blipFill rotWithShape="1">
          <a:blip r:embed="rId6">
            <a:alphaModFix/>
          </a:blip>
          <a:srcRect l="48245" t="-3511" r="36283" b="-2883"/>
          <a:stretch/>
        </p:blipFill>
        <p:spPr>
          <a:xfrm>
            <a:off x="6283355" y="1612525"/>
            <a:ext cx="918380" cy="1600619"/>
          </a:xfrm>
          <a:prstGeom prst="rect">
            <a:avLst/>
          </a:prstGeom>
          <a:noFill/>
          <a:ln>
            <a:noFill/>
          </a:ln>
        </p:spPr>
      </p:pic>
      <p:pic>
        <p:nvPicPr>
          <p:cNvPr id="3613" name="Google Shape;3613;p196"/>
          <p:cNvPicPr preferRelativeResize="0"/>
          <p:nvPr/>
        </p:nvPicPr>
        <p:blipFill rotWithShape="1">
          <a:blip r:embed="rId5">
            <a:alphaModFix/>
          </a:blip>
          <a:srcRect l="53654" r="4"/>
          <a:stretch/>
        </p:blipFill>
        <p:spPr>
          <a:xfrm>
            <a:off x="6732762" y="2818129"/>
            <a:ext cx="418938" cy="395012"/>
          </a:xfrm>
          <a:prstGeom prst="rect">
            <a:avLst/>
          </a:prstGeom>
          <a:noFill/>
          <a:ln>
            <a:noFill/>
          </a:ln>
        </p:spPr>
      </p:pic>
      <p:cxnSp>
        <p:nvCxnSpPr>
          <p:cNvPr id="3614" name="Google Shape;3614;p196"/>
          <p:cNvCxnSpPr/>
          <p:nvPr/>
        </p:nvCxnSpPr>
        <p:spPr>
          <a:xfrm rot="10800000" flipH="1">
            <a:off x="2059108" y="2657847"/>
            <a:ext cx="2474400" cy="9600"/>
          </a:xfrm>
          <a:prstGeom prst="straightConnector1">
            <a:avLst/>
          </a:prstGeom>
          <a:noFill/>
          <a:ln w="9525" cap="flat" cmpd="sng">
            <a:solidFill>
              <a:schemeClr val="dk2"/>
            </a:solidFill>
            <a:prstDash val="solid"/>
            <a:round/>
            <a:headEnd type="triangle" w="med" len="med"/>
            <a:tailEnd type="none" w="med" len="med"/>
          </a:ln>
        </p:spPr>
      </p:cxnSp>
      <p:sp>
        <p:nvSpPr>
          <p:cNvPr id="3615" name="Google Shape;3615;p196"/>
          <p:cNvSpPr/>
          <p:nvPr/>
        </p:nvSpPr>
        <p:spPr>
          <a:xfrm>
            <a:off x="8951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1</a:t>
            </a:r>
            <a:endParaRPr>
              <a:solidFill>
                <a:srgbClr val="FFFFFF"/>
              </a:solidFill>
              <a:latin typeface="Roboto Light"/>
              <a:ea typeface="Roboto Light"/>
              <a:cs typeface="Roboto Light"/>
              <a:sym typeface="Roboto Light"/>
            </a:endParaRPr>
          </a:p>
        </p:txBody>
      </p:sp>
      <p:sp>
        <p:nvSpPr>
          <p:cNvPr id="3616" name="Google Shape;3616;p196"/>
          <p:cNvSpPr/>
          <p:nvPr/>
        </p:nvSpPr>
        <p:spPr>
          <a:xfrm>
            <a:off x="42125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2</a:t>
            </a:r>
            <a:endParaRPr>
              <a:solidFill>
                <a:srgbClr val="FFFFFF"/>
              </a:solidFill>
              <a:latin typeface="Roboto Light"/>
              <a:ea typeface="Roboto Light"/>
              <a:cs typeface="Roboto Light"/>
              <a:sym typeface="Roboto Light"/>
            </a:endParaRPr>
          </a:p>
        </p:txBody>
      </p:sp>
      <p:sp>
        <p:nvSpPr>
          <p:cNvPr id="3617" name="Google Shape;3617;p196"/>
          <p:cNvSpPr/>
          <p:nvPr/>
        </p:nvSpPr>
        <p:spPr>
          <a:xfrm>
            <a:off x="53793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3</a:t>
            </a:r>
            <a:endParaRPr>
              <a:solidFill>
                <a:srgbClr val="FFFFFF"/>
              </a:solidFill>
              <a:latin typeface="Roboto Light"/>
              <a:ea typeface="Roboto Light"/>
              <a:cs typeface="Roboto Light"/>
              <a:sym typeface="Roboto Light"/>
            </a:endParaRPr>
          </a:p>
        </p:txBody>
      </p:sp>
      <p:sp>
        <p:nvSpPr>
          <p:cNvPr id="3618" name="Google Shape;3618;p196"/>
          <p:cNvSpPr/>
          <p:nvPr/>
        </p:nvSpPr>
        <p:spPr>
          <a:xfrm>
            <a:off x="66604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4</a:t>
            </a:r>
            <a:endParaRPr>
              <a:solidFill>
                <a:srgbClr val="FFFFFF"/>
              </a:solidFill>
              <a:latin typeface="Roboto Light"/>
              <a:ea typeface="Roboto Light"/>
              <a:cs typeface="Roboto Light"/>
              <a:sym typeface="Roboto Light"/>
            </a:endParaRPr>
          </a:p>
        </p:txBody>
      </p:sp>
      <p:sp>
        <p:nvSpPr>
          <p:cNvPr id="3619" name="Google Shape;3619;p196"/>
          <p:cNvSpPr/>
          <p:nvPr/>
        </p:nvSpPr>
        <p:spPr>
          <a:xfrm>
            <a:off x="8046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5</a:t>
            </a:r>
            <a:endParaRPr>
              <a:solidFill>
                <a:srgbClr val="FFFFFF"/>
              </a:solidFill>
              <a:latin typeface="Roboto Light"/>
              <a:ea typeface="Roboto Light"/>
              <a:cs typeface="Roboto Light"/>
              <a:sym typeface="Robo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4"/>
        <p:cNvGrpSpPr/>
        <p:nvPr/>
      </p:nvGrpSpPr>
      <p:grpSpPr>
        <a:xfrm>
          <a:off x="0" y="0"/>
          <a:ext cx="0" cy="0"/>
          <a:chOff x="0" y="0"/>
          <a:chExt cx="0" cy="0"/>
        </a:xfrm>
      </p:grpSpPr>
      <p:sp>
        <p:nvSpPr>
          <p:cNvPr id="3075" name="Google Shape;3075;p16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 to Web Vulnerabilities </a:t>
            </a:r>
            <a:br>
              <a:rPr lang="en"/>
            </a:br>
            <a:r>
              <a:rPr lang="en"/>
              <a:t>and the OWASP Top 10</a:t>
            </a:r>
            <a:endParaRPr/>
          </a:p>
        </p:txBody>
      </p:sp>
      <p:sp>
        <p:nvSpPr>
          <p:cNvPr id="3076" name="Google Shape;3076;p1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sp>
        <p:nvSpPr>
          <p:cNvPr id="3624" name="Google Shape;3624;p19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Components of Web Infrastructure: </a:t>
            </a:r>
            <a:r>
              <a:rPr lang="en">
                <a:solidFill>
                  <a:schemeClr val="dk1"/>
                </a:solidFill>
                <a:latin typeface="Roboto Light"/>
                <a:ea typeface="Roboto Light"/>
                <a:cs typeface="Roboto Light"/>
                <a:sym typeface="Roboto Light"/>
              </a:rPr>
              <a:t>Web Application</a:t>
            </a:r>
            <a:endParaRPr>
              <a:solidFill>
                <a:schemeClr val="dk1"/>
              </a:solidFill>
            </a:endParaRPr>
          </a:p>
        </p:txBody>
      </p:sp>
      <p:sp>
        <p:nvSpPr>
          <p:cNvPr id="3625" name="Google Shape;3625;p19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626" name="Google Shape;3626;p197"/>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software that runs on a remote server, such as Facebook, Twitter, Amazon.</a:t>
            </a:r>
            <a:endParaRPr/>
          </a:p>
        </p:txBody>
      </p:sp>
      <p:pic>
        <p:nvPicPr>
          <p:cNvPr id="3627" name="Google Shape;3627;p197"/>
          <p:cNvPicPr preferRelativeResize="0"/>
          <p:nvPr/>
        </p:nvPicPr>
        <p:blipFill rotWithShape="1">
          <a:blip r:embed="rId3">
            <a:alphaModFix/>
          </a:blip>
          <a:srcRect l="48245" t="-3511" r="36283" b="-2883"/>
          <a:stretch/>
        </p:blipFill>
        <p:spPr>
          <a:xfrm>
            <a:off x="4906215" y="1612525"/>
            <a:ext cx="918380" cy="1600619"/>
          </a:xfrm>
          <a:prstGeom prst="rect">
            <a:avLst/>
          </a:prstGeom>
          <a:noFill/>
          <a:ln>
            <a:noFill/>
          </a:ln>
        </p:spPr>
      </p:pic>
      <p:pic>
        <p:nvPicPr>
          <p:cNvPr id="3628" name="Google Shape;3628;p197"/>
          <p:cNvPicPr preferRelativeResize="0"/>
          <p:nvPr/>
        </p:nvPicPr>
        <p:blipFill rotWithShape="1">
          <a:blip r:embed="rId4">
            <a:alphaModFix/>
          </a:blip>
          <a:srcRect r="75974"/>
          <a:stretch/>
        </p:blipFill>
        <p:spPr>
          <a:xfrm>
            <a:off x="395302" y="1668426"/>
            <a:ext cx="1389642" cy="1325456"/>
          </a:xfrm>
          <a:prstGeom prst="rect">
            <a:avLst/>
          </a:prstGeom>
          <a:noFill/>
          <a:ln>
            <a:noFill/>
          </a:ln>
        </p:spPr>
      </p:pic>
      <p:pic>
        <p:nvPicPr>
          <p:cNvPr id="3629" name="Google Shape;3629;p197"/>
          <p:cNvPicPr preferRelativeResize="0"/>
          <p:nvPr/>
        </p:nvPicPr>
        <p:blipFill rotWithShape="1">
          <a:blip r:embed="rId5">
            <a:alphaModFix/>
          </a:blip>
          <a:srcRect r="53658"/>
          <a:stretch/>
        </p:blipFill>
        <p:spPr>
          <a:xfrm>
            <a:off x="5544064" y="2818132"/>
            <a:ext cx="418938" cy="395010"/>
          </a:xfrm>
          <a:prstGeom prst="rect">
            <a:avLst/>
          </a:prstGeom>
          <a:noFill/>
          <a:ln>
            <a:noFill/>
          </a:ln>
        </p:spPr>
      </p:pic>
      <p:pic>
        <p:nvPicPr>
          <p:cNvPr id="3630" name="Google Shape;3630;p197"/>
          <p:cNvPicPr preferRelativeResize="0"/>
          <p:nvPr/>
        </p:nvPicPr>
        <p:blipFill rotWithShape="1">
          <a:blip r:embed="rId6">
            <a:alphaModFix/>
          </a:blip>
          <a:srcRect l="83794" r="-694" b="4770"/>
          <a:stretch/>
        </p:blipFill>
        <p:spPr>
          <a:xfrm>
            <a:off x="7660515" y="1831749"/>
            <a:ext cx="967389" cy="1381385"/>
          </a:xfrm>
          <a:prstGeom prst="rect">
            <a:avLst/>
          </a:prstGeom>
          <a:noFill/>
          <a:ln>
            <a:noFill/>
          </a:ln>
        </p:spPr>
      </p:pic>
      <p:cxnSp>
        <p:nvCxnSpPr>
          <p:cNvPr id="3631" name="Google Shape;3631;p197"/>
          <p:cNvCxnSpPr/>
          <p:nvPr/>
        </p:nvCxnSpPr>
        <p:spPr>
          <a:xfrm>
            <a:off x="4355834" y="1629187"/>
            <a:ext cx="0" cy="1535100"/>
          </a:xfrm>
          <a:prstGeom prst="straightConnector1">
            <a:avLst/>
          </a:prstGeom>
          <a:noFill/>
          <a:ln w="38100" cap="flat" cmpd="sng">
            <a:solidFill>
              <a:srgbClr val="CC0000"/>
            </a:solidFill>
            <a:prstDash val="lgDash"/>
            <a:round/>
            <a:headEnd type="none" w="med" len="med"/>
            <a:tailEnd type="none" w="med" len="med"/>
          </a:ln>
        </p:spPr>
      </p:cxnSp>
      <p:cxnSp>
        <p:nvCxnSpPr>
          <p:cNvPr id="3632" name="Google Shape;3632;p197"/>
          <p:cNvCxnSpPr/>
          <p:nvPr/>
        </p:nvCxnSpPr>
        <p:spPr>
          <a:xfrm rot="10800000" flipH="1">
            <a:off x="2059108" y="2288889"/>
            <a:ext cx="2503200" cy="4800"/>
          </a:xfrm>
          <a:prstGeom prst="straightConnector1">
            <a:avLst/>
          </a:prstGeom>
          <a:noFill/>
          <a:ln w="9525" cap="flat" cmpd="sng">
            <a:solidFill>
              <a:schemeClr val="dk2"/>
            </a:solidFill>
            <a:prstDash val="solid"/>
            <a:round/>
            <a:headEnd type="none" w="med" len="med"/>
            <a:tailEnd type="triangle" w="med" len="med"/>
          </a:ln>
        </p:spPr>
      </p:cxnSp>
      <p:sp>
        <p:nvSpPr>
          <p:cNvPr id="3633" name="Google Shape;3633;p197"/>
          <p:cNvSpPr txBox="1"/>
          <p:nvPr/>
        </p:nvSpPr>
        <p:spPr>
          <a:xfrm>
            <a:off x="2059111" y="1722500"/>
            <a:ext cx="1884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 HTTP request</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(Cleartext, SQL)</a:t>
            </a:r>
            <a:endParaRPr sz="1200">
              <a:latin typeface="Roboto"/>
              <a:ea typeface="Roboto"/>
              <a:cs typeface="Roboto"/>
              <a:sym typeface="Roboto"/>
            </a:endParaRPr>
          </a:p>
        </p:txBody>
      </p:sp>
      <p:sp>
        <p:nvSpPr>
          <p:cNvPr id="3634" name="Google Shape;3634;p197"/>
          <p:cNvSpPr txBox="1"/>
          <p:nvPr/>
        </p:nvSpPr>
        <p:spPr>
          <a:xfrm>
            <a:off x="2110901" y="2667450"/>
            <a:ext cx="2170800" cy="66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           HTTP reply </a:t>
            </a:r>
            <a:endParaRPr sz="1200" b="1">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(HTML, Javascript, etc)</a:t>
            </a:r>
            <a:endParaRPr sz="1200">
              <a:latin typeface="Roboto"/>
              <a:ea typeface="Roboto"/>
              <a:cs typeface="Roboto"/>
              <a:sym typeface="Roboto"/>
            </a:endParaRPr>
          </a:p>
        </p:txBody>
      </p:sp>
      <p:sp>
        <p:nvSpPr>
          <p:cNvPr id="3635" name="Google Shape;3635;p197"/>
          <p:cNvSpPr txBox="1"/>
          <p:nvPr/>
        </p:nvSpPr>
        <p:spPr>
          <a:xfrm>
            <a:off x="577300" y="3715727"/>
            <a:ext cx="13293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Client</a:t>
            </a: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36" name="Google Shape;3636;p197"/>
          <p:cNvSpPr txBox="1"/>
          <p:nvPr/>
        </p:nvSpPr>
        <p:spPr>
          <a:xfrm>
            <a:off x="3955188" y="3711100"/>
            <a:ext cx="9186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Firewall</a:t>
            </a:r>
            <a:endParaRPr sz="1200" b="1">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sp>
        <p:nvSpPr>
          <p:cNvPr id="3637" name="Google Shape;3637;p197"/>
          <p:cNvSpPr txBox="1"/>
          <p:nvPr/>
        </p:nvSpPr>
        <p:spPr>
          <a:xfrm>
            <a:off x="5137625" y="3715723"/>
            <a:ext cx="1231800" cy="942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Server</a:t>
            </a:r>
            <a:endParaRPr sz="1200" b="1">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Ex. Apache, </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Ngnix, IIS</a:t>
            </a:r>
            <a:endParaRPr>
              <a:solidFill>
                <a:schemeClr val="dk1"/>
              </a:solidFill>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38" name="Google Shape;3638;p197"/>
          <p:cNvSpPr txBox="1"/>
          <p:nvPr/>
        </p:nvSpPr>
        <p:spPr>
          <a:xfrm>
            <a:off x="6429975" y="3731175"/>
            <a:ext cx="13293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Apps on App server </a:t>
            </a:r>
            <a:br>
              <a:rPr lang="en" sz="1200" b="1">
                <a:latin typeface="Roboto"/>
                <a:ea typeface="Roboto"/>
                <a:cs typeface="Roboto"/>
                <a:sym typeface="Roboto"/>
              </a:rPr>
            </a:br>
            <a:r>
              <a:rPr lang="en" sz="1000">
                <a:solidFill>
                  <a:schemeClr val="dk1"/>
                </a:solidFill>
                <a:latin typeface="Roboto"/>
                <a:ea typeface="Roboto"/>
                <a:cs typeface="Roboto"/>
                <a:sym typeface="Roboto"/>
              </a:rPr>
              <a:t>Ex. Perl, C/C++, </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Javaserver pages</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39" name="Google Shape;3639;p197"/>
          <p:cNvSpPr txBox="1"/>
          <p:nvPr/>
        </p:nvSpPr>
        <p:spPr>
          <a:xfrm>
            <a:off x="7959600" y="3739224"/>
            <a:ext cx="11337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AFC0DC"/>
                </a:solidFill>
                <a:latin typeface="Roboto"/>
                <a:ea typeface="Roboto"/>
                <a:cs typeface="Roboto"/>
                <a:sym typeface="Roboto"/>
              </a:rPr>
              <a:t>SQL Database</a:t>
            </a:r>
            <a:endParaRPr sz="1200" b="1">
              <a:solidFill>
                <a:srgbClr val="AFC0DC"/>
              </a:solidFill>
              <a:latin typeface="Roboto"/>
              <a:ea typeface="Roboto"/>
              <a:cs typeface="Roboto"/>
              <a:sym typeface="Roboto"/>
            </a:endParaRPr>
          </a:p>
        </p:txBody>
      </p:sp>
      <p:pic>
        <p:nvPicPr>
          <p:cNvPr id="3640" name="Google Shape;3640;p197"/>
          <p:cNvPicPr preferRelativeResize="0"/>
          <p:nvPr/>
        </p:nvPicPr>
        <p:blipFill rotWithShape="1">
          <a:blip r:embed="rId3">
            <a:alphaModFix/>
          </a:blip>
          <a:srcRect l="48245" t="-3511" r="36283" b="-2883"/>
          <a:stretch/>
        </p:blipFill>
        <p:spPr>
          <a:xfrm>
            <a:off x="6283355" y="1612525"/>
            <a:ext cx="918380" cy="1600619"/>
          </a:xfrm>
          <a:prstGeom prst="rect">
            <a:avLst/>
          </a:prstGeom>
          <a:noFill/>
          <a:ln>
            <a:noFill/>
          </a:ln>
        </p:spPr>
      </p:pic>
      <p:pic>
        <p:nvPicPr>
          <p:cNvPr id="3641" name="Google Shape;3641;p197"/>
          <p:cNvPicPr preferRelativeResize="0"/>
          <p:nvPr/>
        </p:nvPicPr>
        <p:blipFill rotWithShape="1">
          <a:blip r:embed="rId5">
            <a:alphaModFix/>
          </a:blip>
          <a:srcRect l="53654" r="4"/>
          <a:stretch/>
        </p:blipFill>
        <p:spPr>
          <a:xfrm>
            <a:off x="6732762" y="2818129"/>
            <a:ext cx="418938" cy="395012"/>
          </a:xfrm>
          <a:prstGeom prst="rect">
            <a:avLst/>
          </a:prstGeom>
          <a:noFill/>
          <a:ln>
            <a:noFill/>
          </a:ln>
        </p:spPr>
      </p:pic>
      <p:cxnSp>
        <p:nvCxnSpPr>
          <p:cNvPr id="3642" name="Google Shape;3642;p197"/>
          <p:cNvCxnSpPr/>
          <p:nvPr/>
        </p:nvCxnSpPr>
        <p:spPr>
          <a:xfrm rot="10800000" flipH="1">
            <a:off x="2059108" y="2657847"/>
            <a:ext cx="2474400" cy="9600"/>
          </a:xfrm>
          <a:prstGeom prst="straightConnector1">
            <a:avLst/>
          </a:prstGeom>
          <a:noFill/>
          <a:ln w="9525" cap="flat" cmpd="sng">
            <a:solidFill>
              <a:schemeClr val="dk2"/>
            </a:solidFill>
            <a:prstDash val="solid"/>
            <a:round/>
            <a:headEnd type="triangle" w="med" len="med"/>
            <a:tailEnd type="none" w="med" len="med"/>
          </a:ln>
        </p:spPr>
      </p:cxnSp>
      <p:sp>
        <p:nvSpPr>
          <p:cNvPr id="3643" name="Google Shape;3643;p197"/>
          <p:cNvSpPr/>
          <p:nvPr/>
        </p:nvSpPr>
        <p:spPr>
          <a:xfrm>
            <a:off x="8951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1</a:t>
            </a:r>
            <a:endParaRPr>
              <a:solidFill>
                <a:srgbClr val="FFFFFF"/>
              </a:solidFill>
              <a:latin typeface="Roboto Light"/>
              <a:ea typeface="Roboto Light"/>
              <a:cs typeface="Roboto Light"/>
              <a:sym typeface="Roboto Light"/>
            </a:endParaRPr>
          </a:p>
        </p:txBody>
      </p:sp>
      <p:sp>
        <p:nvSpPr>
          <p:cNvPr id="3644" name="Google Shape;3644;p197"/>
          <p:cNvSpPr/>
          <p:nvPr/>
        </p:nvSpPr>
        <p:spPr>
          <a:xfrm>
            <a:off x="42125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2</a:t>
            </a:r>
            <a:endParaRPr>
              <a:solidFill>
                <a:srgbClr val="FFFFFF"/>
              </a:solidFill>
              <a:latin typeface="Roboto Light"/>
              <a:ea typeface="Roboto Light"/>
              <a:cs typeface="Roboto Light"/>
              <a:sym typeface="Roboto Light"/>
            </a:endParaRPr>
          </a:p>
        </p:txBody>
      </p:sp>
      <p:sp>
        <p:nvSpPr>
          <p:cNvPr id="3645" name="Google Shape;3645;p197"/>
          <p:cNvSpPr/>
          <p:nvPr/>
        </p:nvSpPr>
        <p:spPr>
          <a:xfrm>
            <a:off x="53793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3</a:t>
            </a:r>
            <a:endParaRPr>
              <a:solidFill>
                <a:srgbClr val="FFFFFF"/>
              </a:solidFill>
              <a:latin typeface="Roboto Light"/>
              <a:ea typeface="Roboto Light"/>
              <a:cs typeface="Roboto Light"/>
              <a:sym typeface="Roboto Light"/>
            </a:endParaRPr>
          </a:p>
        </p:txBody>
      </p:sp>
      <p:sp>
        <p:nvSpPr>
          <p:cNvPr id="3646" name="Google Shape;3646;p197"/>
          <p:cNvSpPr/>
          <p:nvPr/>
        </p:nvSpPr>
        <p:spPr>
          <a:xfrm>
            <a:off x="66604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4</a:t>
            </a:r>
            <a:endParaRPr>
              <a:solidFill>
                <a:srgbClr val="FFFFFF"/>
              </a:solidFill>
              <a:latin typeface="Roboto Light"/>
              <a:ea typeface="Roboto Light"/>
              <a:cs typeface="Roboto Light"/>
              <a:sym typeface="Roboto Light"/>
            </a:endParaRPr>
          </a:p>
        </p:txBody>
      </p:sp>
      <p:sp>
        <p:nvSpPr>
          <p:cNvPr id="3647" name="Google Shape;3647;p197"/>
          <p:cNvSpPr/>
          <p:nvPr/>
        </p:nvSpPr>
        <p:spPr>
          <a:xfrm>
            <a:off x="8046300" y="3394725"/>
            <a:ext cx="321000" cy="321000"/>
          </a:xfrm>
          <a:prstGeom prst="ellipse">
            <a:avLst/>
          </a:prstGeom>
          <a:solidFill>
            <a:srgbClr val="AFC0D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5</a:t>
            </a:r>
            <a:endParaRPr>
              <a:solidFill>
                <a:srgbClr val="FFFFFF"/>
              </a:solidFill>
              <a:latin typeface="Roboto Light"/>
              <a:ea typeface="Roboto Light"/>
              <a:cs typeface="Roboto Light"/>
              <a:sym typeface="Robo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1"/>
        <p:cNvGrpSpPr/>
        <p:nvPr/>
      </p:nvGrpSpPr>
      <p:grpSpPr>
        <a:xfrm>
          <a:off x="0" y="0"/>
          <a:ext cx="0" cy="0"/>
          <a:chOff x="0" y="0"/>
          <a:chExt cx="0" cy="0"/>
        </a:xfrm>
      </p:grpSpPr>
      <p:sp>
        <p:nvSpPr>
          <p:cNvPr id="3652" name="Google Shape;3652;p1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Components of Web Infrastructure: </a:t>
            </a:r>
            <a:r>
              <a:rPr lang="en">
                <a:solidFill>
                  <a:schemeClr val="dk1"/>
                </a:solidFill>
                <a:latin typeface="Roboto Light"/>
                <a:ea typeface="Roboto Light"/>
                <a:cs typeface="Roboto Light"/>
                <a:sym typeface="Roboto Light"/>
              </a:rPr>
              <a:t>Database</a:t>
            </a:r>
            <a:endParaRPr>
              <a:solidFill>
                <a:schemeClr val="dk1"/>
              </a:solidFill>
            </a:endParaRPr>
          </a:p>
        </p:txBody>
      </p:sp>
      <p:sp>
        <p:nvSpPr>
          <p:cNvPr id="3653" name="Google Shape;3653;p19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654" name="Google Shape;3654;p198"/>
          <p:cNvSpPr txBox="1">
            <a:spLocks noGrp="1"/>
          </p:cNvSpPr>
          <p:nvPr>
            <p:ph type="subTitle" idx="1"/>
          </p:nvPr>
        </p:nvSpPr>
        <p:spPr>
          <a:xfrm>
            <a:off x="0" y="675975"/>
            <a:ext cx="9368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Typically the innermost part of the web architecture, storing data like customer names, addresses, account numbers, and credit card info.</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3655" name="Google Shape;3655;p198"/>
          <p:cNvPicPr preferRelativeResize="0"/>
          <p:nvPr/>
        </p:nvPicPr>
        <p:blipFill rotWithShape="1">
          <a:blip r:embed="rId3">
            <a:alphaModFix/>
          </a:blip>
          <a:srcRect l="48245" t="-3511" r="36283" b="-2883"/>
          <a:stretch/>
        </p:blipFill>
        <p:spPr>
          <a:xfrm>
            <a:off x="4906215" y="1612525"/>
            <a:ext cx="918380" cy="1600619"/>
          </a:xfrm>
          <a:prstGeom prst="rect">
            <a:avLst/>
          </a:prstGeom>
          <a:noFill/>
          <a:ln>
            <a:noFill/>
          </a:ln>
        </p:spPr>
      </p:pic>
      <p:pic>
        <p:nvPicPr>
          <p:cNvPr id="3656" name="Google Shape;3656;p198"/>
          <p:cNvPicPr preferRelativeResize="0"/>
          <p:nvPr/>
        </p:nvPicPr>
        <p:blipFill rotWithShape="1">
          <a:blip r:embed="rId4">
            <a:alphaModFix/>
          </a:blip>
          <a:srcRect r="75974"/>
          <a:stretch/>
        </p:blipFill>
        <p:spPr>
          <a:xfrm>
            <a:off x="395302" y="1668426"/>
            <a:ext cx="1389642" cy="1325456"/>
          </a:xfrm>
          <a:prstGeom prst="rect">
            <a:avLst/>
          </a:prstGeom>
          <a:noFill/>
          <a:ln>
            <a:noFill/>
          </a:ln>
        </p:spPr>
      </p:pic>
      <p:pic>
        <p:nvPicPr>
          <p:cNvPr id="3657" name="Google Shape;3657;p198"/>
          <p:cNvPicPr preferRelativeResize="0"/>
          <p:nvPr/>
        </p:nvPicPr>
        <p:blipFill rotWithShape="1">
          <a:blip r:embed="rId5">
            <a:alphaModFix/>
          </a:blip>
          <a:srcRect r="53658"/>
          <a:stretch/>
        </p:blipFill>
        <p:spPr>
          <a:xfrm>
            <a:off x="5544064" y="2818132"/>
            <a:ext cx="418938" cy="395010"/>
          </a:xfrm>
          <a:prstGeom prst="rect">
            <a:avLst/>
          </a:prstGeom>
          <a:noFill/>
          <a:ln>
            <a:noFill/>
          </a:ln>
        </p:spPr>
      </p:pic>
      <p:pic>
        <p:nvPicPr>
          <p:cNvPr id="3658" name="Google Shape;3658;p198"/>
          <p:cNvPicPr preferRelativeResize="0"/>
          <p:nvPr/>
        </p:nvPicPr>
        <p:blipFill rotWithShape="1">
          <a:blip r:embed="rId3">
            <a:alphaModFix/>
          </a:blip>
          <a:srcRect l="83794" r="-694" b="4770"/>
          <a:stretch/>
        </p:blipFill>
        <p:spPr>
          <a:xfrm>
            <a:off x="7660515" y="1831749"/>
            <a:ext cx="967389" cy="1381385"/>
          </a:xfrm>
          <a:prstGeom prst="rect">
            <a:avLst/>
          </a:prstGeom>
          <a:noFill/>
          <a:ln>
            <a:noFill/>
          </a:ln>
        </p:spPr>
      </p:pic>
      <p:cxnSp>
        <p:nvCxnSpPr>
          <p:cNvPr id="3659" name="Google Shape;3659;p198"/>
          <p:cNvCxnSpPr/>
          <p:nvPr/>
        </p:nvCxnSpPr>
        <p:spPr>
          <a:xfrm>
            <a:off x="4355834" y="1629187"/>
            <a:ext cx="0" cy="1535100"/>
          </a:xfrm>
          <a:prstGeom prst="straightConnector1">
            <a:avLst/>
          </a:prstGeom>
          <a:noFill/>
          <a:ln w="38100" cap="flat" cmpd="sng">
            <a:solidFill>
              <a:srgbClr val="CC0000"/>
            </a:solidFill>
            <a:prstDash val="lgDash"/>
            <a:round/>
            <a:headEnd type="none" w="med" len="med"/>
            <a:tailEnd type="none" w="med" len="med"/>
          </a:ln>
        </p:spPr>
      </p:cxnSp>
      <p:cxnSp>
        <p:nvCxnSpPr>
          <p:cNvPr id="3660" name="Google Shape;3660;p198"/>
          <p:cNvCxnSpPr/>
          <p:nvPr/>
        </p:nvCxnSpPr>
        <p:spPr>
          <a:xfrm rot="10800000" flipH="1">
            <a:off x="2059108" y="2288889"/>
            <a:ext cx="2503200" cy="4800"/>
          </a:xfrm>
          <a:prstGeom prst="straightConnector1">
            <a:avLst/>
          </a:prstGeom>
          <a:noFill/>
          <a:ln w="9525" cap="flat" cmpd="sng">
            <a:solidFill>
              <a:schemeClr val="dk2"/>
            </a:solidFill>
            <a:prstDash val="solid"/>
            <a:round/>
            <a:headEnd type="none" w="med" len="med"/>
            <a:tailEnd type="triangle" w="med" len="med"/>
          </a:ln>
        </p:spPr>
      </p:cxnSp>
      <p:sp>
        <p:nvSpPr>
          <p:cNvPr id="3661" name="Google Shape;3661;p198"/>
          <p:cNvSpPr txBox="1"/>
          <p:nvPr/>
        </p:nvSpPr>
        <p:spPr>
          <a:xfrm>
            <a:off x="2059111" y="1722500"/>
            <a:ext cx="1884000" cy="5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 HTTP request</a:t>
            </a:r>
            <a:endParaRPr sz="1200"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(Cleartext, SQL)</a:t>
            </a:r>
            <a:endParaRPr sz="1200">
              <a:latin typeface="Roboto"/>
              <a:ea typeface="Roboto"/>
              <a:cs typeface="Roboto"/>
              <a:sym typeface="Roboto"/>
            </a:endParaRPr>
          </a:p>
        </p:txBody>
      </p:sp>
      <p:sp>
        <p:nvSpPr>
          <p:cNvPr id="3662" name="Google Shape;3662;p198"/>
          <p:cNvSpPr txBox="1"/>
          <p:nvPr/>
        </p:nvSpPr>
        <p:spPr>
          <a:xfrm>
            <a:off x="2110901" y="2667450"/>
            <a:ext cx="2170800" cy="669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latin typeface="Roboto"/>
                <a:ea typeface="Roboto"/>
                <a:cs typeface="Roboto"/>
                <a:sym typeface="Roboto"/>
              </a:rPr>
              <a:t>           HTTP reply </a:t>
            </a:r>
            <a:endParaRPr sz="1200" b="1">
              <a:latin typeface="Roboto"/>
              <a:ea typeface="Roboto"/>
              <a:cs typeface="Roboto"/>
              <a:sym typeface="Roboto"/>
            </a:endParaRPr>
          </a:p>
          <a:p>
            <a:pPr marL="0" lvl="0" indent="0" algn="r" rtl="0">
              <a:spcBef>
                <a:spcPts val="0"/>
              </a:spcBef>
              <a:spcAft>
                <a:spcPts val="0"/>
              </a:spcAft>
              <a:buNone/>
            </a:pPr>
            <a:r>
              <a:rPr lang="en" sz="1200">
                <a:latin typeface="Roboto"/>
                <a:ea typeface="Roboto"/>
                <a:cs typeface="Roboto"/>
                <a:sym typeface="Roboto"/>
              </a:rPr>
              <a:t>(HTML, Javascript, etc)</a:t>
            </a:r>
            <a:endParaRPr sz="1200">
              <a:latin typeface="Roboto"/>
              <a:ea typeface="Roboto"/>
              <a:cs typeface="Roboto"/>
              <a:sym typeface="Roboto"/>
            </a:endParaRPr>
          </a:p>
        </p:txBody>
      </p:sp>
      <p:sp>
        <p:nvSpPr>
          <p:cNvPr id="3663" name="Google Shape;3663;p198"/>
          <p:cNvSpPr txBox="1"/>
          <p:nvPr/>
        </p:nvSpPr>
        <p:spPr>
          <a:xfrm>
            <a:off x="577300" y="3715727"/>
            <a:ext cx="13293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Client</a:t>
            </a: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64" name="Google Shape;3664;p198"/>
          <p:cNvSpPr txBox="1"/>
          <p:nvPr/>
        </p:nvSpPr>
        <p:spPr>
          <a:xfrm>
            <a:off x="3955188" y="3711100"/>
            <a:ext cx="9186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Firewall</a:t>
            </a:r>
            <a:endParaRPr sz="1200" b="1">
              <a:latin typeface="Roboto"/>
              <a:ea typeface="Roboto"/>
              <a:cs typeface="Roboto"/>
              <a:sym typeface="Roboto"/>
            </a:endParaRPr>
          </a:p>
          <a:p>
            <a:pPr marL="0" lvl="0" indent="0" algn="ctr" rtl="0">
              <a:spcBef>
                <a:spcPts val="0"/>
              </a:spcBef>
              <a:spcAft>
                <a:spcPts val="0"/>
              </a:spcAft>
              <a:buNone/>
            </a:pPr>
            <a:endParaRPr sz="1200">
              <a:latin typeface="Roboto"/>
              <a:ea typeface="Roboto"/>
              <a:cs typeface="Roboto"/>
              <a:sym typeface="Roboto"/>
            </a:endParaRPr>
          </a:p>
        </p:txBody>
      </p:sp>
      <p:sp>
        <p:nvSpPr>
          <p:cNvPr id="3665" name="Google Shape;3665;p198"/>
          <p:cNvSpPr txBox="1"/>
          <p:nvPr/>
        </p:nvSpPr>
        <p:spPr>
          <a:xfrm>
            <a:off x="5137625" y="3715723"/>
            <a:ext cx="1231800" cy="9420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Server</a:t>
            </a:r>
            <a:endParaRPr sz="1200" b="1">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Ex. Apache, </a:t>
            </a:r>
            <a:br>
              <a:rPr lang="en" sz="1000">
                <a:solidFill>
                  <a:schemeClr val="dk1"/>
                </a:solidFill>
                <a:latin typeface="Roboto"/>
                <a:ea typeface="Roboto"/>
                <a:cs typeface="Roboto"/>
                <a:sym typeface="Roboto"/>
              </a:rPr>
            </a:br>
            <a:r>
              <a:rPr lang="en" sz="1000">
                <a:solidFill>
                  <a:schemeClr val="dk1"/>
                </a:solidFill>
                <a:latin typeface="Roboto"/>
                <a:ea typeface="Roboto"/>
                <a:cs typeface="Roboto"/>
                <a:sym typeface="Roboto"/>
              </a:rPr>
              <a:t>Ngnix, IIS</a:t>
            </a:r>
            <a:endParaRPr>
              <a:solidFill>
                <a:schemeClr val="dk1"/>
              </a:solidFill>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a:p>
            <a:pPr marL="0" lvl="0" indent="0" algn="l" rtl="0">
              <a:spcBef>
                <a:spcPts val="0"/>
              </a:spcBef>
              <a:spcAft>
                <a:spcPts val="0"/>
              </a:spcAft>
              <a:buNone/>
            </a:pPr>
            <a:endParaRPr sz="10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66" name="Google Shape;3666;p198"/>
          <p:cNvSpPr txBox="1"/>
          <p:nvPr/>
        </p:nvSpPr>
        <p:spPr>
          <a:xfrm>
            <a:off x="6429975" y="3731175"/>
            <a:ext cx="13293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Web Apps on App server </a:t>
            </a:r>
            <a:br>
              <a:rPr lang="en" sz="1200" b="1">
                <a:latin typeface="Roboto"/>
                <a:ea typeface="Roboto"/>
                <a:cs typeface="Roboto"/>
                <a:sym typeface="Roboto"/>
              </a:rPr>
            </a:br>
            <a:r>
              <a:rPr lang="en" sz="1000">
                <a:solidFill>
                  <a:schemeClr val="dk1"/>
                </a:solidFill>
                <a:latin typeface="Roboto"/>
                <a:ea typeface="Roboto"/>
                <a:cs typeface="Roboto"/>
                <a:sym typeface="Roboto"/>
              </a:rPr>
              <a:t>Ex. Perl, C/C++, </a:t>
            </a:r>
            <a:endParaRPr sz="1000">
              <a:solidFill>
                <a:schemeClr val="dk1"/>
              </a:solidFill>
              <a:latin typeface="Roboto"/>
              <a:ea typeface="Roboto"/>
              <a:cs typeface="Roboto"/>
              <a:sym typeface="Roboto"/>
            </a:endParaRPr>
          </a:p>
          <a:p>
            <a:pPr marL="0" lvl="0" indent="0" algn="l" rtl="0">
              <a:spcBef>
                <a:spcPts val="0"/>
              </a:spcBef>
              <a:spcAft>
                <a:spcPts val="0"/>
              </a:spcAft>
              <a:buNone/>
            </a:pPr>
            <a:r>
              <a:rPr lang="en" sz="1000">
                <a:solidFill>
                  <a:schemeClr val="dk1"/>
                </a:solidFill>
                <a:latin typeface="Roboto"/>
                <a:ea typeface="Roboto"/>
                <a:cs typeface="Roboto"/>
                <a:sym typeface="Roboto"/>
              </a:rPr>
              <a:t>Javaserver pages</a:t>
            </a:r>
            <a:endParaRPr sz="1000">
              <a:solidFill>
                <a:schemeClr val="dk1"/>
              </a:solidFill>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0" lvl="0" indent="0" algn="l" rtl="0">
              <a:spcBef>
                <a:spcPts val="0"/>
              </a:spcBef>
              <a:spcAft>
                <a:spcPts val="0"/>
              </a:spcAft>
              <a:buNone/>
            </a:pPr>
            <a:r>
              <a:rPr lang="en" sz="1000">
                <a:latin typeface="Roboto"/>
                <a:ea typeface="Roboto"/>
                <a:cs typeface="Roboto"/>
                <a:sym typeface="Roboto"/>
              </a:rPr>
              <a:t> </a:t>
            </a:r>
            <a:endParaRPr sz="10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sp>
        <p:nvSpPr>
          <p:cNvPr id="3667" name="Google Shape;3667;p198"/>
          <p:cNvSpPr txBox="1"/>
          <p:nvPr/>
        </p:nvSpPr>
        <p:spPr>
          <a:xfrm>
            <a:off x="7959600" y="3739224"/>
            <a:ext cx="1133700" cy="88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SQL Database</a:t>
            </a:r>
            <a:endParaRPr sz="1200" b="1">
              <a:latin typeface="Roboto"/>
              <a:ea typeface="Roboto"/>
              <a:cs typeface="Roboto"/>
              <a:sym typeface="Roboto"/>
            </a:endParaRPr>
          </a:p>
        </p:txBody>
      </p:sp>
      <p:pic>
        <p:nvPicPr>
          <p:cNvPr id="3668" name="Google Shape;3668;p198"/>
          <p:cNvPicPr preferRelativeResize="0"/>
          <p:nvPr/>
        </p:nvPicPr>
        <p:blipFill rotWithShape="1">
          <a:blip r:embed="rId3">
            <a:alphaModFix/>
          </a:blip>
          <a:srcRect l="48245" t="-3511" r="36283" b="-2883"/>
          <a:stretch/>
        </p:blipFill>
        <p:spPr>
          <a:xfrm>
            <a:off x="6283355" y="1612525"/>
            <a:ext cx="918380" cy="1600619"/>
          </a:xfrm>
          <a:prstGeom prst="rect">
            <a:avLst/>
          </a:prstGeom>
          <a:noFill/>
          <a:ln>
            <a:noFill/>
          </a:ln>
        </p:spPr>
      </p:pic>
      <p:pic>
        <p:nvPicPr>
          <p:cNvPr id="3669" name="Google Shape;3669;p198"/>
          <p:cNvPicPr preferRelativeResize="0"/>
          <p:nvPr/>
        </p:nvPicPr>
        <p:blipFill rotWithShape="1">
          <a:blip r:embed="rId5">
            <a:alphaModFix/>
          </a:blip>
          <a:srcRect l="53654" r="4"/>
          <a:stretch/>
        </p:blipFill>
        <p:spPr>
          <a:xfrm>
            <a:off x="6732762" y="2818129"/>
            <a:ext cx="418938" cy="395012"/>
          </a:xfrm>
          <a:prstGeom prst="rect">
            <a:avLst/>
          </a:prstGeom>
          <a:noFill/>
          <a:ln>
            <a:noFill/>
          </a:ln>
        </p:spPr>
      </p:pic>
      <p:cxnSp>
        <p:nvCxnSpPr>
          <p:cNvPr id="3670" name="Google Shape;3670;p198"/>
          <p:cNvCxnSpPr/>
          <p:nvPr/>
        </p:nvCxnSpPr>
        <p:spPr>
          <a:xfrm rot="10800000" flipH="1">
            <a:off x="2059108" y="2657847"/>
            <a:ext cx="2474400" cy="9600"/>
          </a:xfrm>
          <a:prstGeom prst="straightConnector1">
            <a:avLst/>
          </a:prstGeom>
          <a:noFill/>
          <a:ln w="9525" cap="flat" cmpd="sng">
            <a:solidFill>
              <a:schemeClr val="dk2"/>
            </a:solidFill>
            <a:prstDash val="solid"/>
            <a:round/>
            <a:headEnd type="triangle" w="med" len="med"/>
            <a:tailEnd type="none" w="med" len="med"/>
          </a:ln>
        </p:spPr>
      </p:cxnSp>
      <p:sp>
        <p:nvSpPr>
          <p:cNvPr id="3671" name="Google Shape;3671;p198"/>
          <p:cNvSpPr/>
          <p:nvPr/>
        </p:nvSpPr>
        <p:spPr>
          <a:xfrm>
            <a:off x="8951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1</a:t>
            </a:r>
            <a:endParaRPr>
              <a:solidFill>
                <a:srgbClr val="FFFFFF"/>
              </a:solidFill>
              <a:latin typeface="Roboto Light"/>
              <a:ea typeface="Roboto Light"/>
              <a:cs typeface="Roboto Light"/>
              <a:sym typeface="Roboto Light"/>
            </a:endParaRPr>
          </a:p>
        </p:txBody>
      </p:sp>
      <p:sp>
        <p:nvSpPr>
          <p:cNvPr id="3672" name="Google Shape;3672;p198"/>
          <p:cNvSpPr/>
          <p:nvPr/>
        </p:nvSpPr>
        <p:spPr>
          <a:xfrm>
            <a:off x="42125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2</a:t>
            </a:r>
            <a:endParaRPr>
              <a:solidFill>
                <a:srgbClr val="FFFFFF"/>
              </a:solidFill>
              <a:latin typeface="Roboto Light"/>
              <a:ea typeface="Roboto Light"/>
              <a:cs typeface="Roboto Light"/>
              <a:sym typeface="Roboto Light"/>
            </a:endParaRPr>
          </a:p>
        </p:txBody>
      </p:sp>
      <p:sp>
        <p:nvSpPr>
          <p:cNvPr id="3673" name="Google Shape;3673;p198"/>
          <p:cNvSpPr/>
          <p:nvPr/>
        </p:nvSpPr>
        <p:spPr>
          <a:xfrm>
            <a:off x="53793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3</a:t>
            </a:r>
            <a:endParaRPr>
              <a:solidFill>
                <a:srgbClr val="FFFFFF"/>
              </a:solidFill>
              <a:latin typeface="Roboto Light"/>
              <a:ea typeface="Roboto Light"/>
              <a:cs typeface="Roboto Light"/>
              <a:sym typeface="Roboto Light"/>
            </a:endParaRPr>
          </a:p>
        </p:txBody>
      </p:sp>
      <p:sp>
        <p:nvSpPr>
          <p:cNvPr id="3674" name="Google Shape;3674;p198"/>
          <p:cNvSpPr/>
          <p:nvPr/>
        </p:nvSpPr>
        <p:spPr>
          <a:xfrm>
            <a:off x="66604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4</a:t>
            </a:r>
            <a:endParaRPr>
              <a:solidFill>
                <a:srgbClr val="FFFFFF"/>
              </a:solidFill>
              <a:latin typeface="Roboto Light"/>
              <a:ea typeface="Roboto Light"/>
              <a:cs typeface="Roboto Light"/>
              <a:sym typeface="Roboto Light"/>
            </a:endParaRPr>
          </a:p>
        </p:txBody>
      </p:sp>
      <p:sp>
        <p:nvSpPr>
          <p:cNvPr id="3675" name="Google Shape;3675;p198"/>
          <p:cNvSpPr/>
          <p:nvPr/>
        </p:nvSpPr>
        <p:spPr>
          <a:xfrm>
            <a:off x="8046300" y="3394725"/>
            <a:ext cx="321000" cy="3210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FFFFFF"/>
                </a:solidFill>
                <a:latin typeface="Roboto Light"/>
                <a:ea typeface="Roboto Light"/>
                <a:cs typeface="Roboto Light"/>
                <a:sym typeface="Roboto Light"/>
              </a:rPr>
              <a:t>5</a:t>
            </a:r>
            <a:endParaRPr>
              <a:solidFill>
                <a:srgbClr val="FFFFFF"/>
              </a:solidFill>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79"/>
        <p:cNvGrpSpPr/>
        <p:nvPr/>
      </p:nvGrpSpPr>
      <p:grpSpPr>
        <a:xfrm>
          <a:off x="0" y="0"/>
          <a:ext cx="0" cy="0"/>
          <a:chOff x="0" y="0"/>
          <a:chExt cx="0" cy="0"/>
        </a:xfrm>
      </p:grpSpPr>
      <p:sp>
        <p:nvSpPr>
          <p:cNvPr id="3680" name="Google Shape;3680;p19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Infrastructure Security</a:t>
            </a:r>
            <a:endParaRPr/>
          </a:p>
        </p:txBody>
      </p:sp>
      <p:sp>
        <p:nvSpPr>
          <p:cNvPr id="3681" name="Google Shape;3681;p19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Securing web infrastructure includes some of the following processes: </a:t>
            </a:r>
            <a:endParaRPr/>
          </a:p>
        </p:txBody>
      </p:sp>
      <p:sp>
        <p:nvSpPr>
          <p:cNvPr id="3682" name="Google Shape;3682;p199"/>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200">
                <a:solidFill>
                  <a:srgbClr val="24292E"/>
                </a:solidFill>
              </a:rPr>
              <a:t>The process of cleansing and scrubbing user input in order to prevent it from exploiting security holes. This is ensured by, when necessary, changing the value input by the user. </a:t>
            </a:r>
            <a:endParaRPr/>
          </a:p>
        </p:txBody>
      </p:sp>
      <p:sp>
        <p:nvSpPr>
          <p:cNvPr id="3683" name="Google Shape;3683;p199"/>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200">
                <a:solidFill>
                  <a:srgbClr val="24292E"/>
                </a:solidFill>
              </a:rPr>
              <a:t>The testing of input supplied by a user or application, designed to prevent malformed data from entering a data information system. This is done by verifying user input meets specific criteria.</a:t>
            </a:r>
            <a:endParaRPr/>
          </a:p>
        </p:txBody>
      </p:sp>
      <p:sp>
        <p:nvSpPr>
          <p:cNvPr id="3684" name="Google Shape;3684;p199"/>
          <p:cNvSpPr txBox="1">
            <a:spLocks noGrp="1"/>
          </p:cNvSpPr>
          <p:nvPr>
            <p:ph type="subTitle" idx="5"/>
          </p:nvPr>
        </p:nvSpPr>
        <p:spPr>
          <a:xfrm>
            <a:off x="6401175" y="1938575"/>
            <a:ext cx="25383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200">
                <a:solidFill>
                  <a:srgbClr val="24292E"/>
                </a:solidFill>
              </a:rPr>
              <a:t>A software development methodology that ensures secure programming </a:t>
            </a:r>
            <a:br>
              <a:rPr lang="en" sz="1200">
                <a:solidFill>
                  <a:srgbClr val="24292E"/>
                </a:solidFill>
              </a:rPr>
            </a:br>
            <a:r>
              <a:rPr lang="en" sz="1200">
                <a:solidFill>
                  <a:srgbClr val="24292E"/>
                </a:solidFill>
              </a:rPr>
              <a:t>occurs at every stage </a:t>
            </a:r>
            <a:br>
              <a:rPr lang="en" sz="1200">
                <a:solidFill>
                  <a:srgbClr val="24292E"/>
                </a:solidFill>
              </a:rPr>
            </a:br>
            <a:r>
              <a:rPr lang="en" sz="1200">
                <a:solidFill>
                  <a:srgbClr val="24292E"/>
                </a:solidFill>
              </a:rPr>
              <a:t>of the software </a:t>
            </a:r>
            <a:br>
              <a:rPr lang="en" sz="1200">
                <a:solidFill>
                  <a:srgbClr val="24292E"/>
                </a:solidFill>
              </a:rPr>
            </a:br>
            <a:r>
              <a:rPr lang="en" sz="1200">
                <a:solidFill>
                  <a:srgbClr val="24292E"/>
                </a:solidFill>
              </a:rPr>
              <a:t>development process.</a:t>
            </a:r>
            <a:endParaRPr/>
          </a:p>
        </p:txBody>
      </p:sp>
      <p:sp>
        <p:nvSpPr>
          <p:cNvPr id="3685" name="Google Shape;3685;p199"/>
          <p:cNvSpPr/>
          <p:nvPr/>
        </p:nvSpPr>
        <p:spPr>
          <a:xfrm>
            <a:off x="1015850" y="1396800"/>
            <a:ext cx="23715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Input Sanitation</a:t>
            </a:r>
            <a:endParaRPr>
              <a:latin typeface="Roboto"/>
              <a:ea typeface="Roboto"/>
              <a:cs typeface="Roboto"/>
              <a:sym typeface="Roboto"/>
            </a:endParaRPr>
          </a:p>
        </p:txBody>
      </p:sp>
      <p:sp>
        <p:nvSpPr>
          <p:cNvPr id="3686" name="Google Shape;3686;p199"/>
          <p:cNvSpPr/>
          <p:nvPr/>
        </p:nvSpPr>
        <p:spPr>
          <a:xfrm>
            <a:off x="3843450" y="1396800"/>
            <a:ext cx="23715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Input Validation</a:t>
            </a:r>
            <a:endParaRPr>
              <a:latin typeface="Roboto"/>
              <a:ea typeface="Roboto"/>
              <a:cs typeface="Roboto"/>
              <a:sym typeface="Roboto"/>
            </a:endParaRPr>
          </a:p>
        </p:txBody>
      </p:sp>
      <p:sp>
        <p:nvSpPr>
          <p:cNvPr id="3687" name="Google Shape;3687;p199"/>
          <p:cNvSpPr/>
          <p:nvPr/>
        </p:nvSpPr>
        <p:spPr>
          <a:xfrm>
            <a:off x="6671050" y="1396800"/>
            <a:ext cx="2371500" cy="36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Secure Software Deployment Cycles (SDLC)</a:t>
            </a:r>
            <a:endParaRPr>
              <a:latin typeface="Roboto"/>
              <a:ea typeface="Roboto"/>
              <a:cs typeface="Roboto"/>
              <a:sym typeface="Roboto"/>
            </a:endParaRPr>
          </a:p>
        </p:txBody>
      </p:sp>
      <p:sp>
        <p:nvSpPr>
          <p:cNvPr id="3688" name="Google Shape;3688;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92"/>
        <p:cNvGrpSpPr/>
        <p:nvPr/>
      </p:nvGrpSpPr>
      <p:grpSpPr>
        <a:xfrm>
          <a:off x="0" y="0"/>
          <a:ext cx="0" cy="0"/>
          <a:chOff x="0" y="0"/>
          <a:chExt cx="0" cy="0"/>
        </a:xfrm>
      </p:grpSpPr>
      <p:sp>
        <p:nvSpPr>
          <p:cNvPr id="3693" name="Google Shape;3693;p2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Vulnerabilities </a:t>
            </a:r>
            <a:endParaRPr/>
          </a:p>
        </p:txBody>
      </p:sp>
      <p:sp>
        <p:nvSpPr>
          <p:cNvPr id="3694" name="Google Shape;3694;p2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SDLC faces the following challenges, giving way to vulnerabilities:</a:t>
            </a:r>
            <a:endParaRPr/>
          </a:p>
        </p:txBody>
      </p:sp>
      <p:sp>
        <p:nvSpPr>
          <p:cNvPr id="3695" name="Google Shape;3695;p200"/>
          <p:cNvSpPr txBox="1">
            <a:spLocks noGrp="1"/>
          </p:cNvSpPr>
          <p:nvPr>
            <p:ph type="subTitle" idx="3"/>
          </p:nvPr>
        </p:nvSpPr>
        <p:spPr>
          <a:xfrm>
            <a:off x="-12150" y="12746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High Implementation costs</a:t>
            </a:r>
            <a:endParaRPr sz="1600"/>
          </a:p>
        </p:txBody>
      </p:sp>
      <p:sp>
        <p:nvSpPr>
          <p:cNvPr id="3696" name="Google Shape;3696;p200"/>
          <p:cNvSpPr txBox="1">
            <a:spLocks noGrp="1"/>
          </p:cNvSpPr>
          <p:nvPr>
            <p:ph type="subTitle" idx="4"/>
          </p:nvPr>
        </p:nvSpPr>
        <p:spPr>
          <a:xfrm>
            <a:off x="-12100" y="184885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Insufficient support from management </a:t>
            </a:r>
            <a:endParaRPr sz="1600"/>
          </a:p>
        </p:txBody>
      </p:sp>
      <p:sp>
        <p:nvSpPr>
          <p:cNvPr id="3697" name="Google Shape;3697;p200"/>
          <p:cNvSpPr txBox="1">
            <a:spLocks noGrp="1"/>
          </p:cNvSpPr>
          <p:nvPr>
            <p:ph type="subTitle" idx="5"/>
          </p:nvPr>
        </p:nvSpPr>
        <p:spPr>
          <a:xfrm>
            <a:off x="-12200" y="24399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Insufficient standardization</a:t>
            </a:r>
            <a:endParaRPr sz="1600"/>
          </a:p>
        </p:txBody>
      </p:sp>
      <p:sp>
        <p:nvSpPr>
          <p:cNvPr id="3698" name="Google Shape;3698;p200"/>
          <p:cNvSpPr txBox="1">
            <a:spLocks noGrp="1"/>
          </p:cNvSpPr>
          <p:nvPr>
            <p:ph type="subTitle" idx="6"/>
          </p:nvPr>
        </p:nvSpPr>
        <p:spPr>
          <a:xfrm>
            <a:off x="-12250" y="30310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No quality management </a:t>
            </a:r>
            <a:endParaRPr sz="1600"/>
          </a:p>
        </p:txBody>
      </p:sp>
      <p:sp>
        <p:nvSpPr>
          <p:cNvPr id="3699" name="Google Shape;3699;p200"/>
          <p:cNvSpPr txBox="1">
            <a:spLocks noGrp="1"/>
          </p:cNvSpPr>
          <p:nvPr>
            <p:ph type="subTitle" idx="7"/>
          </p:nvPr>
        </p:nvSpPr>
        <p:spPr>
          <a:xfrm>
            <a:off x="-12125" y="3622100"/>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Reactive security postures (</a:t>
            </a:r>
            <a:r>
              <a:rPr lang="en" sz="1600" i="1"/>
              <a:t>If it ain’t broke, don’t fix it) </a:t>
            </a:r>
            <a:endParaRPr sz="1600" i="1"/>
          </a:p>
        </p:txBody>
      </p:sp>
      <p:sp>
        <p:nvSpPr>
          <p:cNvPr id="3700" name="Google Shape;3700;p200"/>
          <p:cNvSpPr txBox="1">
            <a:spLocks noGrp="1"/>
          </p:cNvSpPr>
          <p:nvPr>
            <p:ph type="subTitle" idx="8"/>
          </p:nvPr>
        </p:nvSpPr>
        <p:spPr>
          <a:xfrm>
            <a:off x="-12125" y="4236125"/>
            <a:ext cx="9168600" cy="446400"/>
          </a:xfrm>
          <a:prstGeom prst="rect">
            <a:avLst/>
          </a:prstGeom>
        </p:spPr>
        <p:txBody>
          <a:bodyPr spcFirstLastPara="1" wrap="square" lIns="1417300" tIns="0" rIns="457200" bIns="0" anchor="ctr" anchorCtr="0">
            <a:noAutofit/>
          </a:bodyPr>
          <a:lstStyle/>
          <a:p>
            <a:pPr marL="0" lvl="0" indent="0" algn="l" rtl="0">
              <a:spcBef>
                <a:spcPts val="0"/>
              </a:spcBef>
              <a:spcAft>
                <a:spcPts val="0"/>
              </a:spcAft>
              <a:buNone/>
            </a:pPr>
            <a:r>
              <a:rPr lang="en" sz="1600"/>
              <a:t>Total reliance on web application firewalls</a:t>
            </a:r>
            <a:endParaRPr sz="1600"/>
          </a:p>
        </p:txBody>
      </p:sp>
      <p:sp>
        <p:nvSpPr>
          <p:cNvPr id="3701" name="Google Shape;3701;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100000">
              <a:srgbClr val="A9B7C0"/>
            </a:gs>
          </a:gsLst>
          <a:lin ang="5400700" scaled="0"/>
        </a:gradFill>
        <a:effectLst/>
      </p:bgPr>
    </p:bg>
    <p:spTree>
      <p:nvGrpSpPr>
        <p:cNvPr id="1" name="Shape 3705"/>
        <p:cNvGrpSpPr/>
        <p:nvPr/>
      </p:nvGrpSpPr>
      <p:grpSpPr>
        <a:xfrm>
          <a:off x="0" y="0"/>
          <a:ext cx="0" cy="0"/>
          <a:chOff x="0" y="0"/>
          <a:chExt cx="0" cy="0"/>
        </a:xfrm>
      </p:grpSpPr>
      <p:sp>
        <p:nvSpPr>
          <p:cNvPr id="3706" name="Google Shape;3706;p2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Popular Web Servers and Associated Vulnerabilities</a:t>
            </a:r>
            <a:endParaRPr/>
          </a:p>
        </p:txBody>
      </p:sp>
      <p:sp>
        <p:nvSpPr>
          <p:cNvPr id="3707" name="Google Shape;3707;p201"/>
          <p:cNvSpPr txBox="1">
            <a:spLocks noGrp="1"/>
          </p:cNvSpPr>
          <p:nvPr>
            <p:ph type="subTitle" idx="1"/>
          </p:nvPr>
        </p:nvSpPr>
        <p:spPr>
          <a:xfrm>
            <a:off x="0" y="687400"/>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Internet Information Server (IIS)</a:t>
            </a:r>
            <a:r>
              <a:rPr lang="en"/>
              <a:t> </a:t>
            </a:r>
            <a:r>
              <a:rPr lang="en" sz="1600"/>
              <a:t>is a general-purpose web server from Microsoft that runs on Windows systems and serves HTML pages and files to web clients.</a:t>
            </a:r>
            <a:endParaRPr sz="1600"/>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0"/>
              </a:spcBef>
              <a:spcAft>
                <a:spcPts val="0"/>
              </a:spcAft>
              <a:buNone/>
            </a:pPr>
            <a:endParaRPr/>
          </a:p>
        </p:txBody>
      </p:sp>
      <p:graphicFrame>
        <p:nvGraphicFramePr>
          <p:cNvPr id="3708" name="Google Shape;3708;p201"/>
          <p:cNvGraphicFramePr/>
          <p:nvPr/>
        </p:nvGraphicFramePr>
        <p:xfrm>
          <a:off x="223950" y="1498300"/>
          <a:ext cx="8696100" cy="3027848"/>
        </p:xfrm>
        <a:graphic>
          <a:graphicData uri="http://schemas.openxmlformats.org/drawingml/2006/table">
            <a:tbl>
              <a:tblPr>
                <a:noFill/>
                <a:tableStyleId>{1C8DA2BD-5189-4690-A5F0-C0AF353CD466}</a:tableStyleId>
              </a:tblPr>
              <a:tblGrid>
                <a:gridCol w="2436175">
                  <a:extLst>
                    <a:ext uri="{9D8B030D-6E8A-4147-A177-3AD203B41FA5}">
                      <a16:colId xmlns:a16="http://schemas.microsoft.com/office/drawing/2014/main" val="20000"/>
                    </a:ext>
                  </a:extLst>
                </a:gridCol>
                <a:gridCol w="4054975">
                  <a:extLst>
                    <a:ext uri="{9D8B030D-6E8A-4147-A177-3AD203B41FA5}">
                      <a16:colId xmlns:a16="http://schemas.microsoft.com/office/drawing/2014/main" val="20001"/>
                    </a:ext>
                  </a:extLst>
                </a:gridCol>
                <a:gridCol w="2204950">
                  <a:extLst>
                    <a:ext uri="{9D8B030D-6E8A-4147-A177-3AD203B41FA5}">
                      <a16:colId xmlns:a16="http://schemas.microsoft.com/office/drawing/2014/main" val="20002"/>
                    </a:ext>
                  </a:extLst>
                </a:gridCol>
              </a:tblGrid>
              <a:tr h="392775">
                <a:tc>
                  <a:txBody>
                    <a:bodyPr/>
                    <a:lstStyle/>
                    <a:p>
                      <a:pPr marL="0" lvl="0" indent="0" algn="r" rtl="0">
                        <a:spcBef>
                          <a:spcPts val="0"/>
                        </a:spcBef>
                        <a:spcAft>
                          <a:spcPts val="0"/>
                        </a:spcAft>
                        <a:buNone/>
                      </a:pPr>
                      <a:endParaRPr sz="1300" b="1">
                        <a:latin typeface="Roboto"/>
                        <a:ea typeface="Roboto"/>
                        <a:cs typeface="Roboto"/>
                        <a:sym typeface="Roboto"/>
                      </a:endParaRPr>
                    </a:p>
                    <a:p>
                      <a:pPr marL="0" lvl="0" indent="0" algn="r" rtl="0">
                        <a:spcBef>
                          <a:spcPts val="0"/>
                        </a:spcBef>
                        <a:spcAft>
                          <a:spcPts val="0"/>
                        </a:spcAft>
                        <a:buNone/>
                      </a:pPr>
                      <a:r>
                        <a:rPr lang="en" sz="1300" b="1">
                          <a:latin typeface="Roboto"/>
                          <a:ea typeface="Roboto"/>
                          <a:cs typeface="Roboto"/>
                          <a:sym typeface="Roboto"/>
                        </a:rPr>
                        <a:t>Associated Web Vulnerability</a:t>
                      </a:r>
                      <a:endParaRPr sz="1300" b="1">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300" b="1">
                        <a:latin typeface="Roboto"/>
                        <a:ea typeface="Roboto"/>
                        <a:cs typeface="Roboto"/>
                        <a:sym typeface="Roboto"/>
                      </a:endParaRPr>
                    </a:p>
                    <a:p>
                      <a:pPr marL="0" lvl="0" indent="0" algn="ctr" rtl="0">
                        <a:spcBef>
                          <a:spcPts val="0"/>
                        </a:spcBef>
                        <a:spcAft>
                          <a:spcPts val="0"/>
                        </a:spcAft>
                        <a:buNone/>
                      </a:pPr>
                      <a:r>
                        <a:rPr lang="en" sz="1300" b="1">
                          <a:latin typeface="Roboto"/>
                          <a:ea typeface="Roboto"/>
                          <a:cs typeface="Roboto"/>
                          <a:sym typeface="Roboto"/>
                        </a:rPr>
                        <a:t>Description</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b="1">
                          <a:latin typeface="Roboto"/>
                          <a:ea typeface="Roboto"/>
                          <a:cs typeface="Roboto"/>
                          <a:sym typeface="Roboto"/>
                        </a:rPr>
                        <a:t>National Vulnerability Database Reference</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5200">
                <a:tc>
                  <a:txBody>
                    <a:bodyPr/>
                    <a:lstStyle/>
                    <a:p>
                      <a:pPr marL="0" lvl="0" indent="0" algn="r" rtl="0">
                        <a:lnSpc>
                          <a:spcPct val="115000"/>
                        </a:lnSpc>
                        <a:spcBef>
                          <a:spcPts val="0"/>
                        </a:spcBef>
                        <a:spcAft>
                          <a:spcPts val="1200"/>
                        </a:spcAft>
                        <a:buNone/>
                      </a:pPr>
                      <a:r>
                        <a:rPr lang="en" sz="1200">
                          <a:latin typeface="Roboto Medium"/>
                          <a:ea typeface="Roboto Medium"/>
                          <a:cs typeface="Roboto Medium"/>
                          <a:sym typeface="Roboto Medium"/>
                        </a:rPr>
                        <a:t>Cross-Site Scripting (XSS) </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solidFill>
                      <a:srgbClr val="C4E0EC"/>
                    </a:solidFill>
                  </a:tcPr>
                </a:tc>
                <a:tc>
                  <a:txBody>
                    <a:bodyPr/>
                    <a:lstStyle/>
                    <a:p>
                      <a:pPr marL="0" lvl="0" indent="0" algn="l" rtl="0">
                        <a:lnSpc>
                          <a:spcPct val="115000"/>
                        </a:lnSpc>
                        <a:spcBef>
                          <a:spcPts val="0"/>
                        </a:spcBef>
                        <a:spcAft>
                          <a:spcPts val="1200"/>
                        </a:spcAft>
                        <a:buNone/>
                      </a:pPr>
                      <a:r>
                        <a:rPr lang="en" sz="1200">
                          <a:latin typeface="Roboto"/>
                          <a:ea typeface="Roboto"/>
                          <a:cs typeface="Roboto"/>
                          <a:sym typeface="Roboto"/>
                        </a:rPr>
                        <a:t>Allows remote attackers to alter a URL with a malicious script that will redirect a message or request.</a:t>
                      </a:r>
                      <a:endParaRPr sz="1200">
                        <a:latin typeface="Roboto"/>
                        <a:ea typeface="Roboto"/>
                        <a:cs typeface="Roboto"/>
                        <a:sym typeface="Roboto"/>
                      </a:endParaRPr>
                    </a:p>
                  </a:txBody>
                  <a:tcPr marL="91425" marR="91425" marT="91425" marB="0">
                    <a:lnT w="9525" cap="flat" cmpd="sng">
                      <a:solidFill>
                        <a:srgbClr val="9E9E9E">
                          <a:alpha val="0"/>
                        </a:srgbClr>
                      </a:solidFill>
                      <a:prstDash val="solid"/>
                      <a:round/>
                      <a:headEnd type="none" w="sm" len="sm"/>
                      <a:tailEnd type="none" w="sm" len="sm"/>
                    </a:lnT>
                    <a:solidFill>
                      <a:srgbClr val="C4E0EC"/>
                    </a:solidFill>
                  </a:tcPr>
                </a:tc>
                <a:tc>
                  <a:txBody>
                    <a:bodyPr/>
                    <a:lstStyle/>
                    <a:p>
                      <a:pPr marL="0" lvl="0" indent="0" algn="l" rtl="0">
                        <a:spcBef>
                          <a:spcPts val="0"/>
                        </a:spcBef>
                        <a:spcAft>
                          <a:spcPts val="0"/>
                        </a:spcAft>
                        <a:buNone/>
                      </a:pPr>
                      <a:r>
                        <a:rPr lang="en" sz="1300">
                          <a:solidFill>
                            <a:srgbClr val="0366D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CVE-2003-0223</a:t>
                      </a:r>
                      <a:endParaRPr sz="1300">
                        <a:latin typeface="Roboto"/>
                        <a:ea typeface="Roboto"/>
                        <a:cs typeface="Roboto"/>
                        <a:sym typeface="Roboto"/>
                      </a:endParaRPr>
                    </a:p>
                  </a:txBody>
                  <a:tcPr marL="91425" marR="91425" marT="91425" marB="0">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solidFill>
                      <a:srgbClr val="C4E0EC"/>
                    </a:solidFill>
                  </a:tcPr>
                </a:tc>
                <a:extLst>
                  <a:ext uri="{0D108BD9-81ED-4DB2-BD59-A6C34878D82A}">
                    <a16:rowId xmlns:a16="http://schemas.microsoft.com/office/drawing/2014/main" val="10001"/>
                  </a:ext>
                </a:extLst>
              </a:tr>
              <a:tr h="1175675">
                <a:tc>
                  <a:txBody>
                    <a:bodyPr/>
                    <a:lstStyle/>
                    <a:p>
                      <a:pPr marL="0" lvl="0" indent="0" algn="r" rtl="0">
                        <a:lnSpc>
                          <a:spcPct val="115000"/>
                        </a:lnSpc>
                        <a:spcBef>
                          <a:spcPts val="300"/>
                        </a:spcBef>
                        <a:spcAft>
                          <a:spcPts val="0"/>
                        </a:spcAft>
                        <a:buNone/>
                      </a:pPr>
                      <a:r>
                        <a:rPr lang="en" sz="1200">
                          <a:latin typeface="Roboto Medium"/>
                          <a:ea typeface="Roboto Medium"/>
                          <a:cs typeface="Roboto Medium"/>
                          <a:sym typeface="Roboto Medium"/>
                        </a:rPr>
                        <a:t>Directory Traversal</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solidFill>
                      <a:srgbClr val="DBD9E8"/>
                    </a:solidFill>
                  </a:tcPr>
                </a:tc>
                <a:tc>
                  <a:txBody>
                    <a:bodyPr/>
                    <a:lstStyle/>
                    <a:p>
                      <a:pPr marL="0" lvl="0" indent="0" algn="l" rtl="0">
                        <a:lnSpc>
                          <a:spcPct val="115000"/>
                        </a:lnSpc>
                        <a:spcBef>
                          <a:spcPts val="0"/>
                        </a:spcBef>
                        <a:spcAft>
                          <a:spcPts val="0"/>
                        </a:spcAft>
                        <a:buNone/>
                      </a:pPr>
                      <a:r>
                        <a:rPr lang="en" sz="1200">
                          <a:latin typeface="Roboto"/>
                          <a:ea typeface="Roboto"/>
                          <a:cs typeface="Roboto"/>
                          <a:sym typeface="Roboto"/>
                        </a:rPr>
                        <a:t>Allows remote attackers to view source code and determine the existence of arbitrary files via a hex-encoded </a:t>
                      </a:r>
                      <a:r>
                        <a:rPr lang="en" sz="1200" b="1">
                          <a:latin typeface="Inconsolata"/>
                          <a:ea typeface="Inconsolata"/>
                          <a:cs typeface="Inconsolata"/>
                          <a:sym typeface="Inconsolata"/>
                        </a:rPr>
                        <a:t>%c0%ae%c0%ae</a:t>
                      </a:r>
                      <a:r>
                        <a:rPr lang="en" sz="1200">
                          <a:latin typeface="Roboto"/>
                          <a:ea typeface="Roboto"/>
                          <a:cs typeface="Roboto"/>
                          <a:sym typeface="Roboto"/>
                        </a:rPr>
                        <a:t> string, which is the Unicode representation for ".." (dot dot).</a:t>
                      </a:r>
                      <a:endParaRPr sz="1200">
                        <a:latin typeface="Roboto"/>
                        <a:ea typeface="Roboto"/>
                        <a:cs typeface="Roboto"/>
                        <a:sym typeface="Roboto"/>
                      </a:endParaRPr>
                    </a:p>
                  </a:txBody>
                  <a:tcPr marL="91425" marR="91425" marT="91425" marB="0">
                    <a:solidFill>
                      <a:srgbClr val="DBD9E8"/>
                    </a:solidFill>
                  </a:tcPr>
                </a:tc>
                <a:tc>
                  <a:txBody>
                    <a:bodyPr/>
                    <a:lstStyle/>
                    <a:p>
                      <a:pPr marL="0" lvl="0" indent="0" algn="l" rtl="0">
                        <a:lnSpc>
                          <a:spcPct val="115000"/>
                        </a:lnSpc>
                        <a:spcBef>
                          <a:spcPts val="300"/>
                        </a:spcBef>
                        <a:spcAft>
                          <a:spcPts val="1200"/>
                        </a:spcAft>
                        <a:buNone/>
                      </a:pPr>
                      <a:r>
                        <a:rPr lang="en" sz="1300">
                          <a:solidFill>
                            <a:srgbClr val="0366D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CVE-2002-1744</a:t>
                      </a:r>
                      <a:endParaRPr sz="1300">
                        <a:latin typeface="Roboto"/>
                        <a:ea typeface="Roboto"/>
                        <a:cs typeface="Roboto"/>
                        <a:sym typeface="Roboto"/>
                      </a:endParaRPr>
                    </a:p>
                  </a:txBody>
                  <a:tcPr marL="91425" marR="91425" marT="91425" marB="0">
                    <a:lnR w="9525" cap="flat" cmpd="sng">
                      <a:solidFill>
                        <a:srgbClr val="9E9E9E">
                          <a:alpha val="0"/>
                        </a:srgbClr>
                      </a:solidFill>
                      <a:prstDash val="solid"/>
                      <a:round/>
                      <a:headEnd type="none" w="sm" len="sm"/>
                      <a:tailEnd type="none" w="sm" len="sm"/>
                    </a:lnR>
                    <a:solidFill>
                      <a:srgbClr val="DBD9E8"/>
                    </a:solidFill>
                  </a:tcPr>
                </a:tc>
                <a:extLst>
                  <a:ext uri="{0D108BD9-81ED-4DB2-BD59-A6C34878D82A}">
                    <a16:rowId xmlns:a16="http://schemas.microsoft.com/office/drawing/2014/main" val="10002"/>
                  </a:ext>
                </a:extLst>
              </a:tr>
              <a:tr h="381000">
                <a:tc>
                  <a:txBody>
                    <a:bodyPr/>
                    <a:lstStyle/>
                    <a:p>
                      <a:pPr marL="0" lvl="0" indent="0" algn="r" rtl="0">
                        <a:lnSpc>
                          <a:spcPct val="115000"/>
                        </a:lnSpc>
                        <a:spcBef>
                          <a:spcPts val="300"/>
                        </a:spcBef>
                        <a:spcAft>
                          <a:spcPts val="1200"/>
                        </a:spcAft>
                        <a:buNone/>
                      </a:pPr>
                      <a:r>
                        <a:rPr lang="en" sz="1200">
                          <a:latin typeface="Roboto Medium"/>
                          <a:ea typeface="Roboto Medium"/>
                          <a:cs typeface="Roboto Medium"/>
                          <a:sym typeface="Roboto Medium"/>
                        </a:rPr>
                        <a:t>Denial of Service</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300"/>
                        </a:spcBef>
                        <a:spcAft>
                          <a:spcPts val="1200"/>
                        </a:spcAft>
                        <a:buNone/>
                      </a:pPr>
                      <a:r>
                        <a:rPr lang="en" sz="1200">
                          <a:latin typeface="Roboto"/>
                          <a:ea typeface="Roboto"/>
                          <a:cs typeface="Roboto"/>
                          <a:sym typeface="Roboto"/>
                        </a:rPr>
                        <a:t>Buffer overflow of the data transfer mechanism in IIS allows remote attackers to cause a denial of service or execute code.</a:t>
                      </a:r>
                      <a:endParaRPr sz="1200">
                        <a:latin typeface="Roboto"/>
                        <a:ea typeface="Roboto"/>
                        <a:cs typeface="Roboto"/>
                        <a:sym typeface="Roboto"/>
                      </a:endParaRPr>
                    </a:p>
                  </a:txBody>
                  <a:tcPr marL="91425" marR="91425" marT="91425" marB="0">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300"/>
                        </a:spcBef>
                        <a:spcAft>
                          <a:spcPts val="1200"/>
                        </a:spcAft>
                        <a:buNone/>
                      </a:pPr>
                      <a:r>
                        <a:rPr lang="en" sz="1300">
                          <a:solidFill>
                            <a:srgbClr val="0366D6"/>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CVE-2002-0147</a:t>
                      </a:r>
                      <a:endParaRPr sz="1300">
                        <a:latin typeface="Roboto"/>
                        <a:ea typeface="Roboto"/>
                        <a:cs typeface="Roboto"/>
                        <a:sym typeface="Roboto"/>
                      </a:endParaRPr>
                    </a:p>
                  </a:txBody>
                  <a:tcPr marL="91425" marR="91425" marT="91425" marB="0">
                    <a:lnR w="9525" cap="flat" cmpd="sng">
                      <a:solidFill>
                        <a:srgbClr val="9E9E9E">
                          <a:alpha val="0"/>
                        </a:srgbClr>
                      </a:solidFill>
                      <a:prstDash val="solid"/>
                      <a:round/>
                      <a:headEnd type="none" w="sm" len="sm"/>
                      <a:tailEnd type="none" w="sm" len="sm"/>
                    </a:lnR>
                    <a:lnB w="9525" cap="flat" cmpd="sng">
                      <a:solidFill>
                        <a:srgbClr val="9E9E9E">
                          <a:alpha val="0"/>
                        </a:srgbClr>
                      </a:solidFill>
                      <a:prstDash val="solid"/>
                      <a:round/>
                      <a:headEnd type="none" w="sm" len="sm"/>
                      <a:tailEnd type="none" w="sm" len="sm"/>
                    </a:lnB>
                    <a:solidFill>
                      <a:srgbClr val="C0EFDD"/>
                    </a:solidFill>
                  </a:tcPr>
                </a:tc>
                <a:extLst>
                  <a:ext uri="{0D108BD9-81ED-4DB2-BD59-A6C34878D82A}">
                    <a16:rowId xmlns:a16="http://schemas.microsoft.com/office/drawing/2014/main" val="10003"/>
                  </a:ext>
                </a:extLst>
              </a:tr>
            </a:tbl>
          </a:graphicData>
        </a:graphic>
      </p:graphicFrame>
      <p:sp>
        <p:nvSpPr>
          <p:cNvPr id="3709" name="Google Shape;3709;p20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100000">
              <a:srgbClr val="A9B7C0"/>
            </a:gs>
          </a:gsLst>
          <a:lin ang="5400700" scaled="0"/>
        </a:gradFill>
        <a:effectLst/>
      </p:bgPr>
    </p:bg>
    <p:spTree>
      <p:nvGrpSpPr>
        <p:cNvPr id="1" name="Shape 3713"/>
        <p:cNvGrpSpPr/>
        <p:nvPr/>
      </p:nvGrpSpPr>
      <p:grpSpPr>
        <a:xfrm>
          <a:off x="0" y="0"/>
          <a:ext cx="0" cy="0"/>
          <a:chOff x="0" y="0"/>
          <a:chExt cx="0" cy="0"/>
        </a:xfrm>
      </p:grpSpPr>
      <p:graphicFrame>
        <p:nvGraphicFramePr>
          <p:cNvPr id="3714" name="Google Shape;3714;p202"/>
          <p:cNvGraphicFramePr/>
          <p:nvPr/>
        </p:nvGraphicFramePr>
        <p:xfrm>
          <a:off x="223950" y="1269700"/>
          <a:ext cx="8696100" cy="2855281"/>
        </p:xfrm>
        <a:graphic>
          <a:graphicData uri="http://schemas.openxmlformats.org/drawingml/2006/table">
            <a:tbl>
              <a:tblPr>
                <a:noFill/>
                <a:tableStyleId>{1C8DA2BD-5189-4690-A5F0-C0AF353CD466}</a:tableStyleId>
              </a:tblPr>
              <a:tblGrid>
                <a:gridCol w="2436175">
                  <a:extLst>
                    <a:ext uri="{9D8B030D-6E8A-4147-A177-3AD203B41FA5}">
                      <a16:colId xmlns:a16="http://schemas.microsoft.com/office/drawing/2014/main" val="20000"/>
                    </a:ext>
                  </a:extLst>
                </a:gridCol>
                <a:gridCol w="4054975">
                  <a:extLst>
                    <a:ext uri="{9D8B030D-6E8A-4147-A177-3AD203B41FA5}">
                      <a16:colId xmlns:a16="http://schemas.microsoft.com/office/drawing/2014/main" val="20001"/>
                    </a:ext>
                  </a:extLst>
                </a:gridCol>
                <a:gridCol w="2204950">
                  <a:extLst>
                    <a:ext uri="{9D8B030D-6E8A-4147-A177-3AD203B41FA5}">
                      <a16:colId xmlns:a16="http://schemas.microsoft.com/office/drawing/2014/main" val="20002"/>
                    </a:ext>
                  </a:extLst>
                </a:gridCol>
              </a:tblGrid>
              <a:tr h="392775">
                <a:tc>
                  <a:txBody>
                    <a:bodyPr/>
                    <a:lstStyle/>
                    <a:p>
                      <a:pPr marL="0" lvl="0" indent="0" algn="r" rtl="0">
                        <a:spcBef>
                          <a:spcPts val="0"/>
                        </a:spcBef>
                        <a:spcAft>
                          <a:spcPts val="0"/>
                        </a:spcAft>
                        <a:buNone/>
                      </a:pPr>
                      <a:endParaRPr sz="1300" b="1">
                        <a:latin typeface="Roboto"/>
                        <a:ea typeface="Roboto"/>
                        <a:cs typeface="Roboto"/>
                        <a:sym typeface="Roboto"/>
                      </a:endParaRPr>
                    </a:p>
                    <a:p>
                      <a:pPr marL="0" lvl="0" indent="0" algn="r" rtl="0">
                        <a:spcBef>
                          <a:spcPts val="0"/>
                        </a:spcBef>
                        <a:spcAft>
                          <a:spcPts val="0"/>
                        </a:spcAft>
                        <a:buNone/>
                      </a:pPr>
                      <a:r>
                        <a:rPr lang="en" sz="1300" b="1">
                          <a:latin typeface="Roboto"/>
                          <a:ea typeface="Roboto"/>
                          <a:cs typeface="Roboto"/>
                          <a:sym typeface="Roboto"/>
                        </a:rPr>
                        <a:t>Associated Web Vulnerability</a:t>
                      </a:r>
                      <a:endParaRPr sz="1300" b="1">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300" b="1">
                        <a:latin typeface="Roboto"/>
                        <a:ea typeface="Roboto"/>
                        <a:cs typeface="Roboto"/>
                        <a:sym typeface="Roboto"/>
                      </a:endParaRPr>
                    </a:p>
                    <a:p>
                      <a:pPr marL="0" lvl="0" indent="0" algn="ctr" rtl="0">
                        <a:spcBef>
                          <a:spcPts val="0"/>
                        </a:spcBef>
                        <a:spcAft>
                          <a:spcPts val="0"/>
                        </a:spcAft>
                        <a:buNone/>
                      </a:pPr>
                      <a:r>
                        <a:rPr lang="en" sz="1300" b="1">
                          <a:latin typeface="Roboto"/>
                          <a:ea typeface="Roboto"/>
                          <a:cs typeface="Roboto"/>
                          <a:sym typeface="Roboto"/>
                        </a:rPr>
                        <a:t>Description</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b="1">
                          <a:latin typeface="Roboto"/>
                          <a:ea typeface="Roboto"/>
                          <a:cs typeface="Roboto"/>
                          <a:sym typeface="Roboto"/>
                        </a:rPr>
                        <a:t>National Vulnerability Database Reference</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5200">
                <a:tc>
                  <a:txBody>
                    <a:bodyPr/>
                    <a:lstStyle/>
                    <a:p>
                      <a:pPr marL="0" lvl="0" indent="0" algn="r" rtl="0">
                        <a:lnSpc>
                          <a:spcPct val="115000"/>
                        </a:lnSpc>
                        <a:spcBef>
                          <a:spcPts val="0"/>
                        </a:spcBef>
                        <a:spcAft>
                          <a:spcPts val="0"/>
                        </a:spcAft>
                        <a:buNone/>
                      </a:pPr>
                      <a:r>
                        <a:rPr lang="en" sz="1200">
                          <a:latin typeface="Roboto Medium"/>
                          <a:ea typeface="Roboto Medium"/>
                          <a:cs typeface="Roboto Medium"/>
                          <a:sym typeface="Roboto Medium"/>
                        </a:rPr>
                        <a:t>OpenMeetings SQL Injection  </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solidFill>
                      <a:srgbClr val="C4E0EC"/>
                    </a:solidFill>
                  </a:tcPr>
                </a:tc>
                <a:tc>
                  <a:txBody>
                    <a:bodyPr/>
                    <a:lstStyle/>
                    <a:p>
                      <a:pPr marL="0" lvl="0" indent="0" algn="l" rtl="0">
                        <a:lnSpc>
                          <a:spcPct val="115000"/>
                        </a:lnSpc>
                        <a:spcBef>
                          <a:spcPts val="0"/>
                        </a:spcBef>
                        <a:spcAft>
                          <a:spcPts val="0"/>
                        </a:spcAft>
                        <a:buNone/>
                      </a:pPr>
                      <a:r>
                        <a:rPr lang="en" sz="1200">
                          <a:latin typeface="Roboto"/>
                          <a:ea typeface="Roboto"/>
                          <a:cs typeface="Roboto"/>
                          <a:sym typeface="Roboto"/>
                        </a:rPr>
                        <a:t>Allows for modification of the structure of existing queries, resulting in the exfiltration of queries being </a:t>
                      </a:r>
                      <a:br>
                        <a:rPr lang="en" sz="1200">
                          <a:latin typeface="Roboto"/>
                          <a:ea typeface="Roboto"/>
                          <a:cs typeface="Roboto"/>
                          <a:sym typeface="Roboto"/>
                        </a:rPr>
                      </a:br>
                      <a:r>
                        <a:rPr lang="en" sz="1200">
                          <a:latin typeface="Roboto"/>
                          <a:ea typeface="Roboto"/>
                          <a:cs typeface="Roboto"/>
                          <a:sym typeface="Roboto"/>
                        </a:rPr>
                        <a:t>made by the back-end application.</a:t>
                      </a:r>
                      <a:endParaRPr sz="12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solidFill>
                      <a:srgbClr val="C4E0EC"/>
                    </a:solidFill>
                  </a:tcPr>
                </a:tc>
                <a:tc>
                  <a:txBody>
                    <a:bodyPr/>
                    <a:lstStyle/>
                    <a:p>
                      <a:pPr marL="0" lvl="0" indent="0" algn="l" rtl="0">
                        <a:spcBef>
                          <a:spcPts val="0"/>
                        </a:spcBef>
                        <a:spcAft>
                          <a:spcPts val="0"/>
                        </a:spcAft>
                        <a:buNone/>
                      </a:pPr>
                      <a:r>
                        <a:rPr lang="en" sz="1300">
                          <a:solidFill>
                            <a:srgbClr val="0366D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CVE-2017-7681</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solidFill>
                      <a:srgbClr val="C4E0EC"/>
                    </a:solidFill>
                  </a:tcPr>
                </a:tc>
                <a:extLst>
                  <a:ext uri="{0D108BD9-81ED-4DB2-BD59-A6C34878D82A}">
                    <a16:rowId xmlns:a16="http://schemas.microsoft.com/office/drawing/2014/main" val="10001"/>
                  </a:ext>
                </a:extLst>
              </a:tr>
              <a:tr h="769000">
                <a:tc>
                  <a:txBody>
                    <a:bodyPr/>
                    <a:lstStyle/>
                    <a:p>
                      <a:pPr marL="0" lvl="0" indent="0" algn="r" rtl="0">
                        <a:lnSpc>
                          <a:spcPct val="115000"/>
                        </a:lnSpc>
                        <a:spcBef>
                          <a:spcPts val="300"/>
                        </a:spcBef>
                        <a:spcAft>
                          <a:spcPts val="0"/>
                        </a:spcAft>
                        <a:buNone/>
                      </a:pPr>
                      <a:r>
                        <a:rPr lang="en" sz="1200">
                          <a:latin typeface="Roboto Medium"/>
                          <a:ea typeface="Roboto Medium"/>
                          <a:cs typeface="Roboto Medium"/>
                          <a:sym typeface="Roboto Medium"/>
                        </a:rPr>
                        <a:t>Apache Ranger Security Bypass</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solidFill>
                      <a:srgbClr val="DBD9E8"/>
                    </a:solidFill>
                  </a:tcPr>
                </a:tc>
                <a:tc>
                  <a:txBody>
                    <a:bodyPr/>
                    <a:lstStyle/>
                    <a:p>
                      <a:pPr marL="0" lvl="0" indent="0" algn="l" rtl="0">
                        <a:lnSpc>
                          <a:spcPct val="115000"/>
                        </a:lnSpc>
                        <a:spcBef>
                          <a:spcPts val="1200"/>
                        </a:spcBef>
                        <a:spcAft>
                          <a:spcPts val="0"/>
                        </a:spcAft>
                        <a:buNone/>
                      </a:pPr>
                      <a:r>
                        <a:rPr lang="en" sz="1200">
                          <a:latin typeface="Roboto"/>
                          <a:ea typeface="Roboto"/>
                          <a:cs typeface="Roboto"/>
                          <a:sym typeface="Roboto"/>
                        </a:rPr>
                        <a:t>Any characters after a wildcard symbol (*) is ignored, resulting in unintended behavior.</a:t>
                      </a:r>
                      <a:endParaRPr sz="1200">
                        <a:latin typeface="Roboto"/>
                        <a:ea typeface="Roboto"/>
                        <a:cs typeface="Roboto"/>
                        <a:sym typeface="Roboto"/>
                      </a:endParaRPr>
                    </a:p>
                  </a:txBody>
                  <a:tcPr marL="91425" marR="91425" marT="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D9E8"/>
                    </a:solidFill>
                  </a:tcPr>
                </a:tc>
                <a:tc>
                  <a:txBody>
                    <a:bodyPr/>
                    <a:lstStyle/>
                    <a:p>
                      <a:pPr marL="0" lvl="0" indent="0" algn="l" rtl="0">
                        <a:lnSpc>
                          <a:spcPct val="115000"/>
                        </a:lnSpc>
                        <a:spcBef>
                          <a:spcPts val="300"/>
                        </a:spcBef>
                        <a:spcAft>
                          <a:spcPts val="0"/>
                        </a:spcAft>
                        <a:buNone/>
                      </a:pPr>
                      <a:r>
                        <a:rPr lang="en" sz="1300">
                          <a:solidFill>
                            <a:srgbClr val="0366D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CVE-2017-7676</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D9E8"/>
                    </a:solidFill>
                  </a:tcPr>
                </a:tc>
                <a:extLst>
                  <a:ext uri="{0D108BD9-81ED-4DB2-BD59-A6C34878D82A}">
                    <a16:rowId xmlns:a16="http://schemas.microsoft.com/office/drawing/2014/main" val="10002"/>
                  </a:ext>
                </a:extLst>
              </a:tr>
              <a:tr h="381000">
                <a:tc>
                  <a:txBody>
                    <a:bodyPr/>
                    <a:lstStyle/>
                    <a:p>
                      <a:pPr marL="0" lvl="0" indent="0" algn="r" rtl="0">
                        <a:lnSpc>
                          <a:spcPct val="115000"/>
                        </a:lnSpc>
                        <a:spcBef>
                          <a:spcPts val="300"/>
                        </a:spcBef>
                        <a:spcAft>
                          <a:spcPts val="0"/>
                        </a:spcAft>
                        <a:buNone/>
                      </a:pPr>
                      <a:r>
                        <a:rPr lang="en" sz="1200">
                          <a:latin typeface="Roboto Medium"/>
                          <a:ea typeface="Roboto Medium"/>
                          <a:cs typeface="Roboto Medium"/>
                          <a:sym typeface="Roboto Medium"/>
                        </a:rPr>
                        <a:t>Apache HTTP Server Authentication Bypass</a:t>
                      </a:r>
                      <a:endParaRPr sz="1200">
                        <a:latin typeface="Roboto Medium"/>
                        <a:ea typeface="Roboto Medium"/>
                        <a:cs typeface="Roboto Medium"/>
                        <a:sym typeface="Roboto Medium"/>
                      </a:endParaRPr>
                    </a:p>
                  </a:txBody>
                  <a:tcPr marL="91425" marR="91425" marT="91425" marB="0">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1200"/>
                        </a:spcBef>
                        <a:spcAft>
                          <a:spcPts val="0"/>
                        </a:spcAft>
                        <a:buNone/>
                      </a:pPr>
                      <a:r>
                        <a:rPr lang="en" sz="1200">
                          <a:latin typeface="Roboto"/>
                          <a:ea typeface="Roboto"/>
                          <a:cs typeface="Roboto"/>
                          <a:sym typeface="Roboto"/>
                        </a:rPr>
                        <a:t>The use of the string </a:t>
                      </a:r>
                      <a:r>
                        <a:rPr lang="en" sz="1200" b="1">
                          <a:latin typeface="Inconsolata"/>
                          <a:ea typeface="Inconsolata"/>
                          <a:cs typeface="Inconsolata"/>
                          <a:sym typeface="Inconsolata"/>
                        </a:rPr>
                        <a:t>ap_get_basic_auth_pw() </a:t>
                      </a:r>
                      <a:br>
                        <a:rPr lang="en" sz="1200">
                          <a:latin typeface="Roboto"/>
                          <a:ea typeface="Roboto"/>
                          <a:cs typeface="Roboto"/>
                          <a:sym typeface="Roboto"/>
                        </a:rPr>
                      </a:br>
                      <a:r>
                        <a:rPr lang="en" sz="1200">
                          <a:latin typeface="Roboto"/>
                          <a:ea typeface="Roboto"/>
                          <a:cs typeface="Roboto"/>
                          <a:sym typeface="Roboto"/>
                        </a:rPr>
                        <a:t>by third-party modules can bypass authentication requirements.</a:t>
                      </a:r>
                      <a:endParaRPr sz="1200">
                        <a:latin typeface="Roboto"/>
                        <a:ea typeface="Roboto"/>
                        <a:cs typeface="Roboto"/>
                        <a:sym typeface="Roboto"/>
                      </a:endParaRPr>
                    </a:p>
                  </a:txBody>
                  <a:tcPr marL="91425" marR="91425" marT="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300"/>
                        </a:spcBef>
                        <a:spcAft>
                          <a:spcPts val="0"/>
                        </a:spcAft>
                        <a:buNone/>
                      </a:pPr>
                      <a:r>
                        <a:rPr lang="en" sz="1300">
                          <a:solidFill>
                            <a:srgbClr val="0366D6"/>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CVE-2017-3167</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EFDD"/>
                    </a:solidFill>
                  </a:tcPr>
                </a:tc>
                <a:extLst>
                  <a:ext uri="{0D108BD9-81ED-4DB2-BD59-A6C34878D82A}">
                    <a16:rowId xmlns:a16="http://schemas.microsoft.com/office/drawing/2014/main" val="10003"/>
                  </a:ext>
                </a:extLst>
              </a:tr>
            </a:tbl>
          </a:graphicData>
        </a:graphic>
      </p:graphicFrame>
      <p:sp>
        <p:nvSpPr>
          <p:cNvPr id="3715" name="Google Shape;3715;p2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Popular Web Servers and Associated Vulnerabilities</a:t>
            </a:r>
            <a:endParaRPr/>
          </a:p>
        </p:txBody>
      </p:sp>
      <p:sp>
        <p:nvSpPr>
          <p:cNvPr id="3716" name="Google Shape;3716;p202"/>
          <p:cNvSpPr txBox="1">
            <a:spLocks noGrp="1"/>
          </p:cNvSpPr>
          <p:nvPr>
            <p:ph type="subTitle" idx="1"/>
          </p:nvPr>
        </p:nvSpPr>
        <p:spPr>
          <a:xfrm>
            <a:off x="0" y="6826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Apache</a:t>
            </a:r>
            <a:r>
              <a:rPr lang="en"/>
              <a:t> </a:t>
            </a:r>
            <a:r>
              <a:rPr lang="en" sz="1600"/>
              <a:t>is an open source web server alternative that runs on UNIX, Linux, and Windows.</a:t>
            </a:r>
            <a:endParaRPr/>
          </a:p>
        </p:txBody>
      </p:sp>
      <p:sp>
        <p:nvSpPr>
          <p:cNvPr id="3717" name="Google Shape;3717;p20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EFEFEF"/>
            </a:gs>
            <a:gs pos="100000">
              <a:srgbClr val="A9B7C0"/>
            </a:gs>
          </a:gsLst>
          <a:lin ang="5400700" scaled="0"/>
        </a:gradFill>
        <a:effectLst/>
      </p:bgPr>
    </p:bg>
    <p:spTree>
      <p:nvGrpSpPr>
        <p:cNvPr id="1" name="Shape 3721"/>
        <p:cNvGrpSpPr/>
        <p:nvPr/>
      </p:nvGrpSpPr>
      <p:grpSpPr>
        <a:xfrm>
          <a:off x="0" y="0"/>
          <a:ext cx="0" cy="0"/>
          <a:chOff x="0" y="0"/>
          <a:chExt cx="0" cy="0"/>
        </a:xfrm>
      </p:grpSpPr>
      <p:graphicFrame>
        <p:nvGraphicFramePr>
          <p:cNvPr id="3722" name="Google Shape;3722;p203"/>
          <p:cNvGraphicFramePr/>
          <p:nvPr/>
        </p:nvGraphicFramePr>
        <p:xfrm>
          <a:off x="223950" y="1269700"/>
          <a:ext cx="8696100" cy="2526082"/>
        </p:xfrm>
        <a:graphic>
          <a:graphicData uri="http://schemas.openxmlformats.org/drawingml/2006/table">
            <a:tbl>
              <a:tblPr>
                <a:noFill/>
                <a:tableStyleId>{1C8DA2BD-5189-4690-A5F0-C0AF353CD466}</a:tableStyleId>
              </a:tblPr>
              <a:tblGrid>
                <a:gridCol w="2436175">
                  <a:extLst>
                    <a:ext uri="{9D8B030D-6E8A-4147-A177-3AD203B41FA5}">
                      <a16:colId xmlns:a16="http://schemas.microsoft.com/office/drawing/2014/main" val="20000"/>
                    </a:ext>
                  </a:extLst>
                </a:gridCol>
                <a:gridCol w="4054975">
                  <a:extLst>
                    <a:ext uri="{9D8B030D-6E8A-4147-A177-3AD203B41FA5}">
                      <a16:colId xmlns:a16="http://schemas.microsoft.com/office/drawing/2014/main" val="20001"/>
                    </a:ext>
                  </a:extLst>
                </a:gridCol>
                <a:gridCol w="2204950">
                  <a:extLst>
                    <a:ext uri="{9D8B030D-6E8A-4147-A177-3AD203B41FA5}">
                      <a16:colId xmlns:a16="http://schemas.microsoft.com/office/drawing/2014/main" val="20002"/>
                    </a:ext>
                  </a:extLst>
                </a:gridCol>
              </a:tblGrid>
              <a:tr h="392775">
                <a:tc>
                  <a:txBody>
                    <a:bodyPr/>
                    <a:lstStyle/>
                    <a:p>
                      <a:pPr marL="0" lvl="0" indent="0" algn="r" rtl="0">
                        <a:spcBef>
                          <a:spcPts val="0"/>
                        </a:spcBef>
                        <a:spcAft>
                          <a:spcPts val="0"/>
                        </a:spcAft>
                        <a:buNone/>
                      </a:pPr>
                      <a:endParaRPr sz="1300" b="1">
                        <a:latin typeface="Roboto"/>
                        <a:ea typeface="Roboto"/>
                        <a:cs typeface="Roboto"/>
                        <a:sym typeface="Roboto"/>
                      </a:endParaRPr>
                    </a:p>
                    <a:p>
                      <a:pPr marL="0" lvl="0" indent="0" algn="r" rtl="0">
                        <a:spcBef>
                          <a:spcPts val="0"/>
                        </a:spcBef>
                        <a:spcAft>
                          <a:spcPts val="0"/>
                        </a:spcAft>
                        <a:buNone/>
                      </a:pPr>
                      <a:r>
                        <a:rPr lang="en" sz="1300" b="1">
                          <a:latin typeface="Roboto"/>
                          <a:ea typeface="Roboto"/>
                          <a:cs typeface="Roboto"/>
                          <a:sym typeface="Roboto"/>
                        </a:rPr>
                        <a:t>Associated Web Vulnerability</a:t>
                      </a:r>
                      <a:endParaRPr sz="1300" b="1">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sz="1300" b="1">
                        <a:latin typeface="Roboto"/>
                        <a:ea typeface="Roboto"/>
                        <a:cs typeface="Roboto"/>
                        <a:sym typeface="Roboto"/>
                      </a:endParaRPr>
                    </a:p>
                    <a:p>
                      <a:pPr marL="0" lvl="0" indent="0" algn="ctr" rtl="0">
                        <a:spcBef>
                          <a:spcPts val="0"/>
                        </a:spcBef>
                        <a:spcAft>
                          <a:spcPts val="0"/>
                        </a:spcAft>
                        <a:buNone/>
                      </a:pPr>
                      <a:r>
                        <a:rPr lang="en" sz="1300" b="1">
                          <a:latin typeface="Roboto"/>
                          <a:ea typeface="Roboto"/>
                          <a:cs typeface="Roboto"/>
                          <a:sym typeface="Roboto"/>
                        </a:rPr>
                        <a:t>Description</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300" b="1">
                          <a:latin typeface="Roboto"/>
                          <a:ea typeface="Roboto"/>
                          <a:cs typeface="Roboto"/>
                          <a:sym typeface="Roboto"/>
                        </a:rPr>
                        <a:t>National Vulnerability Database Reference</a:t>
                      </a:r>
                      <a:endParaRPr sz="1300" b="1">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5200">
                <a:tc>
                  <a:txBody>
                    <a:bodyPr/>
                    <a:lstStyle/>
                    <a:p>
                      <a:pPr marL="0" lvl="0" indent="0" algn="r" rtl="0">
                        <a:lnSpc>
                          <a:spcPct val="115000"/>
                        </a:lnSpc>
                        <a:spcBef>
                          <a:spcPts val="0"/>
                        </a:spcBef>
                        <a:spcAft>
                          <a:spcPts val="1200"/>
                        </a:spcAft>
                        <a:buNone/>
                      </a:pPr>
                      <a:r>
                        <a:rPr lang="en" sz="1200">
                          <a:latin typeface="Roboto Medium"/>
                          <a:ea typeface="Roboto Medium"/>
                          <a:cs typeface="Roboto Medium"/>
                          <a:sym typeface="Roboto Medium"/>
                        </a:rPr>
                        <a:t>Nginx SPDY </a:t>
                      </a:r>
                      <a:br>
                        <a:rPr lang="en" sz="1200">
                          <a:latin typeface="Roboto Medium"/>
                          <a:ea typeface="Roboto Medium"/>
                          <a:cs typeface="Roboto Medium"/>
                          <a:sym typeface="Roboto Medium"/>
                        </a:rPr>
                      </a:br>
                      <a:r>
                        <a:rPr lang="en" sz="1200">
                          <a:latin typeface="Roboto Medium"/>
                          <a:ea typeface="Roboto Medium"/>
                          <a:cs typeface="Roboto Medium"/>
                          <a:sym typeface="Roboto Medium"/>
                        </a:rPr>
                        <a:t>Heap Buffer Overflow </a:t>
                      </a:r>
                      <a:endParaRPr sz="1200">
                        <a:latin typeface="Roboto Medium"/>
                        <a:ea typeface="Roboto Medium"/>
                        <a:cs typeface="Roboto Medium"/>
                        <a:sym typeface="Robot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solidFill>
                      <a:srgbClr val="C4E0EC"/>
                    </a:solidFill>
                  </a:tcPr>
                </a:tc>
                <a:tc>
                  <a:txBody>
                    <a:bodyPr/>
                    <a:lstStyle/>
                    <a:p>
                      <a:pPr marL="0" lvl="0" indent="0" algn="l" rtl="0">
                        <a:lnSpc>
                          <a:spcPct val="115000"/>
                        </a:lnSpc>
                        <a:spcBef>
                          <a:spcPts val="0"/>
                        </a:spcBef>
                        <a:spcAft>
                          <a:spcPts val="1200"/>
                        </a:spcAft>
                        <a:buNone/>
                      </a:pPr>
                      <a:r>
                        <a:rPr lang="en" sz="1200">
                          <a:latin typeface="Roboto"/>
                          <a:ea typeface="Roboto"/>
                          <a:cs typeface="Roboto"/>
                          <a:sym typeface="Roboto"/>
                        </a:rPr>
                        <a:t>Allows remote attackers to craft requests that execute arbitrary code.</a:t>
                      </a:r>
                      <a:endParaRPr sz="12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solidFill>
                      <a:srgbClr val="C4E0EC"/>
                    </a:solidFill>
                  </a:tcPr>
                </a:tc>
                <a:tc>
                  <a:txBody>
                    <a:bodyPr/>
                    <a:lstStyle/>
                    <a:p>
                      <a:pPr marL="0" lvl="0" indent="0" algn="l" rtl="0">
                        <a:spcBef>
                          <a:spcPts val="0"/>
                        </a:spcBef>
                        <a:spcAft>
                          <a:spcPts val="0"/>
                        </a:spcAft>
                        <a:buNone/>
                      </a:pPr>
                      <a:r>
                        <a:rPr lang="en" sz="1300">
                          <a:solidFill>
                            <a:srgbClr val="0366D6"/>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CVE-2014-0133</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solidFill>
                      <a:srgbClr val="C4E0EC"/>
                    </a:solidFill>
                  </a:tcPr>
                </a:tc>
                <a:extLst>
                  <a:ext uri="{0D108BD9-81ED-4DB2-BD59-A6C34878D82A}">
                    <a16:rowId xmlns:a16="http://schemas.microsoft.com/office/drawing/2014/main" val="10001"/>
                  </a:ext>
                </a:extLst>
              </a:tr>
              <a:tr h="769000">
                <a:tc>
                  <a:txBody>
                    <a:bodyPr/>
                    <a:lstStyle/>
                    <a:p>
                      <a:pPr marL="0" lvl="0" indent="0" algn="r" rtl="0">
                        <a:lnSpc>
                          <a:spcPct val="115000"/>
                        </a:lnSpc>
                        <a:spcBef>
                          <a:spcPts val="1200"/>
                        </a:spcBef>
                        <a:spcAft>
                          <a:spcPts val="1200"/>
                        </a:spcAft>
                        <a:buNone/>
                      </a:pPr>
                      <a:r>
                        <a:rPr lang="en" sz="1200">
                          <a:latin typeface="Roboto Medium"/>
                          <a:ea typeface="Roboto Medium"/>
                          <a:cs typeface="Roboto Medium"/>
                          <a:sym typeface="Roboto Medium"/>
                        </a:rPr>
                        <a:t>Nginx Root Privilege </a:t>
                      </a:r>
                      <a:br>
                        <a:rPr lang="en" sz="1200">
                          <a:latin typeface="Roboto Medium"/>
                          <a:ea typeface="Roboto Medium"/>
                          <a:cs typeface="Roboto Medium"/>
                          <a:sym typeface="Roboto Medium"/>
                        </a:rPr>
                      </a:br>
                      <a:r>
                        <a:rPr lang="en" sz="1200">
                          <a:latin typeface="Roboto Medium"/>
                          <a:ea typeface="Roboto Medium"/>
                          <a:cs typeface="Roboto Medium"/>
                          <a:sym typeface="Roboto Medium"/>
                        </a:rPr>
                        <a:t>Escalation Vulnerability </a:t>
                      </a:r>
                      <a:endParaRPr sz="1200">
                        <a:latin typeface="Roboto Medium"/>
                        <a:ea typeface="Roboto Medium"/>
                        <a:cs typeface="Roboto Medium"/>
                        <a:sym typeface="Roboto Medium"/>
                      </a:endParaRPr>
                    </a:p>
                  </a:txBody>
                  <a:tcPr marL="91425" marR="91425" marT="0"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D9E8"/>
                    </a:solidFill>
                  </a:tcPr>
                </a:tc>
                <a:tc>
                  <a:txBody>
                    <a:bodyPr/>
                    <a:lstStyle/>
                    <a:p>
                      <a:pPr marL="0" lvl="0" indent="0" algn="l" rtl="0">
                        <a:lnSpc>
                          <a:spcPct val="115000"/>
                        </a:lnSpc>
                        <a:spcBef>
                          <a:spcPts val="1200"/>
                        </a:spcBef>
                        <a:spcAft>
                          <a:spcPts val="1200"/>
                        </a:spcAft>
                        <a:buNone/>
                      </a:pPr>
                      <a:r>
                        <a:rPr lang="en" sz="1200">
                          <a:latin typeface="Roboto"/>
                          <a:ea typeface="Roboto"/>
                          <a:cs typeface="Roboto"/>
                          <a:sym typeface="Roboto"/>
                        </a:rPr>
                        <a:t>Allows local users to gain root privileges.</a:t>
                      </a:r>
                      <a:endParaRPr sz="1200">
                        <a:latin typeface="Roboto"/>
                        <a:ea typeface="Roboto"/>
                        <a:cs typeface="Roboto"/>
                        <a:sym typeface="Roboto"/>
                      </a:endParaRPr>
                    </a:p>
                  </a:txBody>
                  <a:tcPr marL="91425" marR="91425" marT="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D9E8"/>
                    </a:solidFill>
                  </a:tcPr>
                </a:tc>
                <a:tc>
                  <a:txBody>
                    <a:bodyPr/>
                    <a:lstStyle/>
                    <a:p>
                      <a:pPr marL="0" lvl="0" indent="0" algn="l" rtl="0">
                        <a:lnSpc>
                          <a:spcPct val="115000"/>
                        </a:lnSpc>
                        <a:spcBef>
                          <a:spcPts val="300"/>
                        </a:spcBef>
                        <a:spcAft>
                          <a:spcPts val="1200"/>
                        </a:spcAft>
                        <a:buNone/>
                      </a:pPr>
                      <a:r>
                        <a:rPr lang="en" sz="1300">
                          <a:solidFill>
                            <a:srgbClr val="0366D6"/>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CVE-2016-1247</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BD9E8"/>
                    </a:solidFill>
                  </a:tcPr>
                </a:tc>
                <a:extLst>
                  <a:ext uri="{0D108BD9-81ED-4DB2-BD59-A6C34878D82A}">
                    <a16:rowId xmlns:a16="http://schemas.microsoft.com/office/drawing/2014/main" val="10002"/>
                  </a:ext>
                </a:extLst>
              </a:tr>
              <a:tr h="381000">
                <a:tc>
                  <a:txBody>
                    <a:bodyPr/>
                    <a:lstStyle/>
                    <a:p>
                      <a:pPr marL="0" lvl="0" indent="0" algn="r" rtl="0">
                        <a:lnSpc>
                          <a:spcPct val="115000"/>
                        </a:lnSpc>
                        <a:spcBef>
                          <a:spcPts val="300"/>
                        </a:spcBef>
                        <a:spcAft>
                          <a:spcPts val="1200"/>
                        </a:spcAft>
                        <a:buNone/>
                      </a:pPr>
                      <a:r>
                        <a:rPr lang="en" sz="1200">
                          <a:latin typeface="Roboto Medium"/>
                          <a:ea typeface="Roboto Medium"/>
                          <a:cs typeface="Roboto Medium"/>
                          <a:sym typeface="Roboto Medium"/>
                        </a:rPr>
                        <a:t>Remote Integer </a:t>
                      </a:r>
                      <a:br>
                        <a:rPr lang="en" sz="1200">
                          <a:latin typeface="Roboto Medium"/>
                          <a:ea typeface="Roboto Medium"/>
                          <a:cs typeface="Roboto Medium"/>
                          <a:sym typeface="Roboto Medium"/>
                        </a:rPr>
                      </a:br>
                      <a:r>
                        <a:rPr lang="en" sz="1200">
                          <a:latin typeface="Roboto Medium"/>
                          <a:ea typeface="Roboto Medium"/>
                          <a:cs typeface="Roboto Medium"/>
                          <a:sym typeface="Roboto Medium"/>
                        </a:rPr>
                        <a:t>Overflow Vulnerability</a:t>
                      </a:r>
                      <a:endParaRPr sz="1200">
                        <a:latin typeface="Roboto Medium"/>
                        <a:ea typeface="Roboto Medium"/>
                        <a:cs typeface="Roboto Medium"/>
                        <a:sym typeface="Robot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1200"/>
                        </a:spcBef>
                        <a:spcAft>
                          <a:spcPts val="1200"/>
                        </a:spcAft>
                        <a:buNone/>
                      </a:pPr>
                      <a:r>
                        <a:rPr lang="en" sz="1200">
                          <a:latin typeface="Roboto"/>
                          <a:ea typeface="Roboto"/>
                          <a:cs typeface="Roboto"/>
                          <a:sym typeface="Roboto"/>
                        </a:rPr>
                        <a:t>Sensitive data can be leaked with crafted requests that exploit a range filter module in certain Nginx versions.</a:t>
                      </a:r>
                      <a:endParaRPr sz="1200">
                        <a:latin typeface="Roboto"/>
                        <a:ea typeface="Roboto"/>
                        <a:cs typeface="Roboto"/>
                        <a:sym typeface="Roboto"/>
                      </a:endParaRPr>
                    </a:p>
                  </a:txBody>
                  <a:tcPr marL="91425" marR="91425" marT="0"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EFDD"/>
                    </a:solidFill>
                  </a:tcPr>
                </a:tc>
                <a:tc>
                  <a:txBody>
                    <a:bodyPr/>
                    <a:lstStyle/>
                    <a:p>
                      <a:pPr marL="0" lvl="0" indent="0" algn="l" rtl="0">
                        <a:lnSpc>
                          <a:spcPct val="115000"/>
                        </a:lnSpc>
                        <a:spcBef>
                          <a:spcPts val="300"/>
                        </a:spcBef>
                        <a:spcAft>
                          <a:spcPts val="1200"/>
                        </a:spcAft>
                        <a:buNone/>
                      </a:pPr>
                      <a:r>
                        <a:rPr lang="en" sz="1300">
                          <a:solidFill>
                            <a:srgbClr val="0366D6"/>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CVE-2017-7529</a:t>
                      </a:r>
                      <a:endParaRPr sz="1300">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0EFDD"/>
                    </a:solidFill>
                  </a:tcPr>
                </a:tc>
                <a:extLst>
                  <a:ext uri="{0D108BD9-81ED-4DB2-BD59-A6C34878D82A}">
                    <a16:rowId xmlns:a16="http://schemas.microsoft.com/office/drawing/2014/main" val="10003"/>
                  </a:ext>
                </a:extLst>
              </a:tr>
            </a:tbl>
          </a:graphicData>
        </a:graphic>
      </p:graphicFrame>
      <p:sp>
        <p:nvSpPr>
          <p:cNvPr id="3723" name="Google Shape;3723;p2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Popular Web Servers and Associated Vulnerabilities</a:t>
            </a:r>
            <a:endParaRPr/>
          </a:p>
        </p:txBody>
      </p:sp>
      <p:sp>
        <p:nvSpPr>
          <p:cNvPr id="3724" name="Google Shape;3724;p203"/>
          <p:cNvSpPr txBox="1">
            <a:spLocks noGrp="1"/>
          </p:cNvSpPr>
          <p:nvPr>
            <p:ph type="subTitle" idx="1"/>
          </p:nvPr>
        </p:nvSpPr>
        <p:spPr>
          <a:xfrm>
            <a:off x="0" y="68260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dk1"/>
                </a:solidFill>
              </a:rPr>
              <a:t>Nginx </a:t>
            </a:r>
            <a:r>
              <a:rPr lang="en" sz="1600">
                <a:solidFill>
                  <a:schemeClr val="dk1"/>
                </a:solidFill>
              </a:rPr>
              <a:t>is an open-source, less popular alternative to Apache that runs on Linux.</a:t>
            </a:r>
            <a:endParaRPr b="1"/>
          </a:p>
        </p:txBody>
      </p:sp>
      <p:sp>
        <p:nvSpPr>
          <p:cNvPr id="3725" name="Google Shape;3725;p2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29"/>
        <p:cNvGrpSpPr/>
        <p:nvPr/>
      </p:nvGrpSpPr>
      <p:grpSpPr>
        <a:xfrm>
          <a:off x="0" y="0"/>
          <a:ext cx="0" cy="0"/>
          <a:chOff x="0" y="0"/>
          <a:chExt cx="0" cy="0"/>
        </a:xfrm>
      </p:grpSpPr>
      <p:sp>
        <p:nvSpPr>
          <p:cNvPr id="3730" name="Google Shape;3730;p20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731" name="Google Shape;3731;p20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URL Cruise Missile</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strengthen your knowledge of concepts related to the URL to understand how the URL can be manipulated to act as a weapon against web server infrastructure.</a:t>
            </a:r>
            <a:endParaRPr sz="2000">
              <a:latin typeface="Roboto Light"/>
              <a:ea typeface="Roboto Light"/>
              <a:cs typeface="Roboto Light"/>
              <a:sym typeface="Roboto Light"/>
            </a:endParaRPr>
          </a:p>
        </p:txBody>
      </p:sp>
      <p:sp>
        <p:nvSpPr>
          <p:cNvPr id="3732" name="Google Shape;3732;p2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36"/>
        <p:cNvGrpSpPr/>
        <p:nvPr/>
      </p:nvGrpSpPr>
      <p:grpSpPr>
        <a:xfrm>
          <a:off x="0" y="0"/>
          <a:ext cx="0" cy="0"/>
          <a:chOff x="0" y="0"/>
          <a:chExt cx="0" cy="0"/>
        </a:xfrm>
      </p:grpSpPr>
      <p:sp>
        <p:nvSpPr>
          <p:cNvPr id="3737" name="Google Shape;3737;p2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41"/>
        <p:cNvGrpSpPr/>
        <p:nvPr/>
      </p:nvGrpSpPr>
      <p:grpSpPr>
        <a:xfrm>
          <a:off x="0" y="0"/>
          <a:ext cx="0" cy="0"/>
          <a:chOff x="0" y="0"/>
          <a:chExt cx="0" cy="0"/>
        </a:xfrm>
      </p:grpSpPr>
      <p:sp>
        <p:nvSpPr>
          <p:cNvPr id="3742" name="Google Shape;3742;p20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Client-Side and Server-Side </a:t>
            </a:r>
            <a:endParaRPr/>
          </a:p>
          <a:p>
            <a:pPr marL="0" lvl="0" indent="0" algn="ctr" rtl="0">
              <a:spcBef>
                <a:spcPts val="0"/>
              </a:spcBef>
              <a:spcAft>
                <a:spcPts val="0"/>
              </a:spcAft>
              <a:buNone/>
            </a:pPr>
            <a:r>
              <a:rPr lang="en"/>
              <a:t>Attacks </a:t>
            </a:r>
            <a:endParaRPr/>
          </a:p>
        </p:txBody>
      </p:sp>
      <p:sp>
        <p:nvSpPr>
          <p:cNvPr id="3743" name="Google Shape;3743;p2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0"/>
        <p:cNvGrpSpPr/>
        <p:nvPr/>
      </p:nvGrpSpPr>
      <p:grpSpPr>
        <a:xfrm>
          <a:off x="0" y="0"/>
          <a:ext cx="0" cy="0"/>
          <a:chOff x="0" y="0"/>
          <a:chExt cx="0" cy="0"/>
        </a:xfrm>
      </p:grpSpPr>
      <p:sp>
        <p:nvSpPr>
          <p:cNvPr id="3081" name="Google Shape;3081;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Cyber Kill Chain</a:t>
            </a:r>
            <a:endParaRPr/>
          </a:p>
        </p:txBody>
      </p:sp>
      <p:sp>
        <p:nvSpPr>
          <p:cNvPr id="3082" name="Google Shape;3082;p162"/>
          <p:cNvSpPr txBox="1">
            <a:spLocks noGrp="1"/>
          </p:cNvSpPr>
          <p:nvPr>
            <p:ph type="subTitle" idx="1"/>
          </p:nvPr>
        </p:nvSpPr>
        <p:spPr>
          <a:xfrm>
            <a:off x="0" y="675975"/>
            <a:ext cx="9144000" cy="2050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Lockheed Martin, an aerospace and defense company, developed another form of layered defense: the cyber kill chain.</a:t>
            </a:r>
            <a:endParaRPr/>
          </a:p>
        </p:txBody>
      </p:sp>
      <p:sp>
        <p:nvSpPr>
          <p:cNvPr id="3083" name="Google Shape;3083;p1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lockheedmartin.com</a:t>
            </a:r>
            <a:endParaRPr/>
          </a:p>
        </p:txBody>
      </p:sp>
      <p:pic>
        <p:nvPicPr>
          <p:cNvPr id="3084" name="Google Shape;3084;p162"/>
          <p:cNvPicPr preferRelativeResize="0"/>
          <p:nvPr/>
        </p:nvPicPr>
        <p:blipFill>
          <a:blip r:embed="rId4">
            <a:alphaModFix/>
          </a:blip>
          <a:stretch>
            <a:fillRect/>
          </a:stretch>
        </p:blipFill>
        <p:spPr>
          <a:xfrm>
            <a:off x="346150" y="1493425"/>
            <a:ext cx="8501976" cy="320105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747"/>
        <p:cNvGrpSpPr/>
        <p:nvPr/>
      </p:nvGrpSpPr>
      <p:grpSpPr>
        <a:xfrm>
          <a:off x="0" y="0"/>
          <a:ext cx="0" cy="0"/>
          <a:chOff x="0" y="0"/>
          <a:chExt cx="0" cy="0"/>
        </a:xfrm>
      </p:grpSpPr>
      <p:sp>
        <p:nvSpPr>
          <p:cNvPr id="3748" name="Google Shape;3748;p207"/>
          <p:cNvSpPr/>
          <p:nvPr/>
        </p:nvSpPr>
        <p:spPr>
          <a:xfrm>
            <a:off x="0" y="0"/>
            <a:ext cx="9144000" cy="5143500"/>
          </a:xfrm>
          <a:prstGeom prst="rect">
            <a:avLst/>
          </a:prstGeom>
          <a:solidFill>
            <a:srgbClr val="DBD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49" name="Google Shape;3749;p207"/>
          <p:cNvPicPr preferRelativeResize="0"/>
          <p:nvPr/>
        </p:nvPicPr>
        <p:blipFill rotWithShape="1">
          <a:blip r:embed="rId3">
            <a:alphaModFix/>
          </a:blip>
          <a:srcRect t="92565" b="-4212"/>
          <a:stretch/>
        </p:blipFill>
        <p:spPr>
          <a:xfrm>
            <a:off x="570200" y="4444576"/>
            <a:ext cx="8019125" cy="575575"/>
          </a:xfrm>
          <a:prstGeom prst="rect">
            <a:avLst/>
          </a:prstGeom>
          <a:noFill/>
          <a:ln>
            <a:noFill/>
          </a:ln>
        </p:spPr>
      </p:pic>
      <p:pic>
        <p:nvPicPr>
          <p:cNvPr id="3750" name="Google Shape;3750;p207"/>
          <p:cNvPicPr preferRelativeResize="0"/>
          <p:nvPr/>
        </p:nvPicPr>
        <p:blipFill rotWithShape="1">
          <a:blip r:embed="rId3">
            <a:alphaModFix/>
          </a:blip>
          <a:srcRect b="9779"/>
          <a:stretch/>
        </p:blipFill>
        <p:spPr>
          <a:xfrm>
            <a:off x="570200" y="405976"/>
            <a:ext cx="8019125" cy="4458575"/>
          </a:xfrm>
          <a:prstGeom prst="rect">
            <a:avLst/>
          </a:prstGeom>
          <a:noFill/>
          <a:ln>
            <a:noFill/>
          </a:ln>
        </p:spPr>
      </p:pic>
      <p:pic>
        <p:nvPicPr>
          <p:cNvPr id="3751" name="Google Shape;3751;p207"/>
          <p:cNvPicPr preferRelativeResize="0"/>
          <p:nvPr/>
        </p:nvPicPr>
        <p:blipFill>
          <a:blip r:embed="rId4">
            <a:alphaModFix/>
          </a:blip>
          <a:stretch>
            <a:fillRect/>
          </a:stretch>
        </p:blipFill>
        <p:spPr>
          <a:xfrm>
            <a:off x="4086763" y="1073050"/>
            <a:ext cx="986000" cy="857525"/>
          </a:xfrm>
          <a:prstGeom prst="rect">
            <a:avLst/>
          </a:prstGeom>
          <a:noFill/>
          <a:ln>
            <a:noFill/>
          </a:ln>
        </p:spPr>
      </p:pic>
      <p:sp>
        <p:nvSpPr>
          <p:cNvPr id="3752" name="Google Shape;3752;p207"/>
          <p:cNvSpPr txBox="1"/>
          <p:nvPr/>
        </p:nvSpPr>
        <p:spPr>
          <a:xfrm>
            <a:off x="1873900" y="2111200"/>
            <a:ext cx="5411700" cy="214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DBD9E8"/>
                </a:solidFill>
                <a:latin typeface="Roboto"/>
                <a:ea typeface="Roboto"/>
                <a:cs typeface="Roboto"/>
                <a:sym typeface="Roboto"/>
              </a:rPr>
              <a:t>In today’s globally connected cyber community, network- and OS-level attacks are well defended through the proper deployment of technical security controls like firewalls, IDS, data loss prevention, and endpoint security.</a:t>
            </a:r>
            <a:endParaRPr>
              <a:solidFill>
                <a:srgbClr val="DBD9E8"/>
              </a:solidFill>
              <a:latin typeface="Roboto"/>
              <a:ea typeface="Roboto"/>
              <a:cs typeface="Roboto"/>
              <a:sym typeface="Roboto"/>
            </a:endParaRPr>
          </a:p>
          <a:p>
            <a:pPr marL="0" lvl="0" indent="0" algn="ctr" rtl="0">
              <a:lnSpc>
                <a:spcPct val="115000"/>
              </a:lnSpc>
              <a:spcBef>
                <a:spcPts val="1200"/>
              </a:spcBef>
              <a:spcAft>
                <a:spcPts val="1200"/>
              </a:spcAft>
              <a:buNone/>
            </a:pPr>
            <a:r>
              <a:rPr lang="en">
                <a:solidFill>
                  <a:srgbClr val="DBD9E8"/>
                </a:solidFill>
                <a:latin typeface="Roboto"/>
                <a:ea typeface="Roboto"/>
                <a:cs typeface="Roboto"/>
                <a:sym typeface="Roboto"/>
              </a:rPr>
              <a:t>However, web servers are accessible from anywhere on the web, making them vulnerable to attack.</a:t>
            </a:r>
            <a:endParaRPr>
              <a:solidFill>
                <a:srgbClr val="DBD9E8"/>
              </a:solidFill>
              <a:latin typeface="Roboto"/>
              <a:ea typeface="Roboto"/>
              <a:cs typeface="Roboto"/>
              <a:sym typeface="Roboto"/>
            </a:endParaRPr>
          </a:p>
        </p:txBody>
      </p:sp>
      <p:sp>
        <p:nvSpPr>
          <p:cNvPr id="3753" name="Google Shape;3753;p2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757"/>
        <p:cNvGrpSpPr/>
        <p:nvPr/>
      </p:nvGrpSpPr>
      <p:grpSpPr>
        <a:xfrm>
          <a:off x="0" y="0"/>
          <a:ext cx="0" cy="0"/>
          <a:chOff x="0" y="0"/>
          <a:chExt cx="0" cy="0"/>
        </a:xfrm>
      </p:grpSpPr>
      <p:sp>
        <p:nvSpPr>
          <p:cNvPr id="3758" name="Google Shape;3758;p2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Client and Server Response Refresher</a:t>
            </a:r>
            <a:endParaRPr/>
          </a:p>
        </p:txBody>
      </p:sp>
      <p:sp>
        <p:nvSpPr>
          <p:cNvPr id="3759" name="Google Shape;3759;p2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responses and requests travel through web infrastructure:  </a:t>
            </a:r>
            <a:endParaRPr/>
          </a:p>
        </p:txBody>
      </p:sp>
      <p:sp>
        <p:nvSpPr>
          <p:cNvPr id="3760" name="Google Shape;3760;p20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208"/>
          <p:cNvGrpSpPr/>
          <p:nvPr/>
        </p:nvGrpSpPr>
        <p:grpSpPr>
          <a:xfrm>
            <a:off x="457200" y="1378813"/>
            <a:ext cx="776889" cy="621300"/>
            <a:chOff x="457200" y="1378813"/>
            <a:chExt cx="776889" cy="621300"/>
          </a:xfrm>
        </p:grpSpPr>
        <p:sp>
          <p:nvSpPr>
            <p:cNvPr id="3762" name="Google Shape;3762;p208"/>
            <p:cNvSpPr/>
            <p:nvPr/>
          </p:nvSpPr>
          <p:spPr>
            <a:xfrm>
              <a:off x="457200" y="1378813"/>
              <a:ext cx="695400" cy="621300"/>
            </a:xfrm>
            <a:prstGeom prst="roundRect">
              <a:avLst>
                <a:gd name="adj" fmla="val 16667"/>
              </a:avLst>
            </a:prstGeom>
            <a:solidFill>
              <a:srgbClr val="7670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763" name="Google Shape;3763;p208"/>
            <p:cNvSpPr/>
            <p:nvPr/>
          </p:nvSpPr>
          <p:spPr>
            <a:xfrm rot="5400000">
              <a:off x="969614" y="1607625"/>
              <a:ext cx="340325" cy="188625"/>
            </a:xfrm>
            <a:prstGeom prst="flowChartExtra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208"/>
          <p:cNvGrpSpPr/>
          <p:nvPr/>
        </p:nvGrpSpPr>
        <p:grpSpPr>
          <a:xfrm>
            <a:off x="457200" y="2228725"/>
            <a:ext cx="776889" cy="621300"/>
            <a:chOff x="457200" y="1378813"/>
            <a:chExt cx="776889" cy="621300"/>
          </a:xfrm>
        </p:grpSpPr>
        <p:sp>
          <p:nvSpPr>
            <p:cNvPr id="3765" name="Google Shape;3765;p208"/>
            <p:cNvSpPr/>
            <p:nvPr/>
          </p:nvSpPr>
          <p:spPr>
            <a:xfrm>
              <a:off x="457200" y="1378813"/>
              <a:ext cx="695400" cy="621300"/>
            </a:xfrm>
            <a:prstGeom prst="roundRect">
              <a:avLst>
                <a:gd name="adj" fmla="val 16667"/>
              </a:avLst>
            </a:prstGeom>
            <a:solidFill>
              <a:srgbClr val="7670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766" name="Google Shape;3766;p208"/>
            <p:cNvSpPr/>
            <p:nvPr/>
          </p:nvSpPr>
          <p:spPr>
            <a:xfrm rot="5400000">
              <a:off x="969614" y="1607625"/>
              <a:ext cx="340325" cy="188625"/>
            </a:xfrm>
            <a:prstGeom prst="flowChartExtra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208"/>
          <p:cNvGrpSpPr/>
          <p:nvPr/>
        </p:nvGrpSpPr>
        <p:grpSpPr>
          <a:xfrm>
            <a:off x="457200" y="3073850"/>
            <a:ext cx="776889" cy="621300"/>
            <a:chOff x="457200" y="1378813"/>
            <a:chExt cx="776889" cy="621300"/>
          </a:xfrm>
        </p:grpSpPr>
        <p:sp>
          <p:nvSpPr>
            <p:cNvPr id="3768" name="Google Shape;3768;p208"/>
            <p:cNvSpPr/>
            <p:nvPr/>
          </p:nvSpPr>
          <p:spPr>
            <a:xfrm>
              <a:off x="457200" y="1378813"/>
              <a:ext cx="695400" cy="621300"/>
            </a:xfrm>
            <a:prstGeom prst="roundRect">
              <a:avLst>
                <a:gd name="adj" fmla="val 16667"/>
              </a:avLst>
            </a:prstGeom>
            <a:solidFill>
              <a:srgbClr val="7670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769" name="Google Shape;3769;p208"/>
            <p:cNvSpPr/>
            <p:nvPr/>
          </p:nvSpPr>
          <p:spPr>
            <a:xfrm rot="5400000">
              <a:off x="969614" y="1607625"/>
              <a:ext cx="340325" cy="188625"/>
            </a:xfrm>
            <a:prstGeom prst="flowChartExtra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208"/>
          <p:cNvGrpSpPr/>
          <p:nvPr/>
        </p:nvGrpSpPr>
        <p:grpSpPr>
          <a:xfrm>
            <a:off x="457200" y="3923750"/>
            <a:ext cx="776889" cy="621300"/>
            <a:chOff x="457200" y="1378813"/>
            <a:chExt cx="776889" cy="621300"/>
          </a:xfrm>
        </p:grpSpPr>
        <p:sp>
          <p:nvSpPr>
            <p:cNvPr id="3771" name="Google Shape;3771;p208"/>
            <p:cNvSpPr/>
            <p:nvPr/>
          </p:nvSpPr>
          <p:spPr>
            <a:xfrm>
              <a:off x="457200" y="1378813"/>
              <a:ext cx="695400" cy="621300"/>
            </a:xfrm>
            <a:prstGeom prst="roundRect">
              <a:avLst>
                <a:gd name="adj" fmla="val 16667"/>
              </a:avLst>
            </a:prstGeom>
            <a:solidFill>
              <a:srgbClr val="76709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772" name="Google Shape;3772;p208"/>
            <p:cNvSpPr/>
            <p:nvPr/>
          </p:nvSpPr>
          <p:spPr>
            <a:xfrm rot="5400000">
              <a:off x="969614" y="1607625"/>
              <a:ext cx="340325" cy="188625"/>
            </a:xfrm>
            <a:prstGeom prst="flowChartExtra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3" name="Google Shape;3773;p20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0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0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3777" name="Google Shape;3777;p208"/>
          <p:cNvSpPr txBox="1">
            <a:spLocks noGrp="1"/>
          </p:cNvSpPr>
          <p:nvPr>
            <p:ph type="subTitle" idx="1"/>
          </p:nvPr>
        </p:nvSpPr>
        <p:spPr>
          <a:xfrm>
            <a:off x="1428750" y="1474200"/>
            <a:ext cx="73416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Client: A user generates an HTTP request from their web browser using a URL or web address, such as: </a:t>
            </a:r>
            <a:r>
              <a:rPr lang="en" sz="1200">
                <a:solidFill>
                  <a:srgbClr val="0000FF"/>
                </a:solidFill>
                <a:latin typeface="Roboto"/>
                <a:ea typeface="Roboto"/>
                <a:cs typeface="Roboto"/>
                <a:sym typeface="Roboto"/>
              </a:rPr>
              <a:t>http://example.com/add.asp?ItemID=123&amp;Price=999</a:t>
            </a:r>
            <a:endParaRPr sz="1200">
              <a:solidFill>
                <a:srgbClr val="0000FF"/>
              </a:solidFill>
              <a:latin typeface="Roboto"/>
              <a:ea typeface="Roboto"/>
              <a:cs typeface="Roboto"/>
              <a:sym typeface="Roboto"/>
            </a:endParaRPr>
          </a:p>
        </p:txBody>
      </p:sp>
      <p:sp>
        <p:nvSpPr>
          <p:cNvPr id="3778" name="Google Shape;3778;p208"/>
          <p:cNvSpPr txBox="1">
            <a:spLocks noGrp="1"/>
          </p:cNvSpPr>
          <p:nvPr>
            <p:ph type="subTitle" idx="2"/>
          </p:nvPr>
        </p:nvSpPr>
        <p:spPr>
          <a:xfrm>
            <a:off x="1428750" y="2309742"/>
            <a:ext cx="73416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Web Server: The user’s HTTP request arrives at the front-end web server as directed by the domain and processes the following portion the URL. (</a:t>
            </a:r>
            <a:r>
              <a:rPr lang="en" sz="1200">
                <a:solidFill>
                  <a:srgbClr val="0000FF"/>
                </a:solidFill>
                <a:latin typeface="Roboto"/>
                <a:ea typeface="Roboto"/>
                <a:cs typeface="Roboto"/>
                <a:sym typeface="Roboto"/>
              </a:rPr>
              <a:t>http://example.com</a:t>
            </a:r>
            <a:r>
              <a:rPr lang="en" sz="1200">
                <a:latin typeface="Roboto"/>
                <a:ea typeface="Roboto"/>
                <a:cs typeface="Roboto"/>
                <a:sym typeface="Roboto"/>
              </a:rPr>
              <a:t>)</a:t>
            </a:r>
            <a:endParaRPr sz="1200">
              <a:latin typeface="Roboto"/>
              <a:ea typeface="Roboto"/>
              <a:cs typeface="Roboto"/>
              <a:sym typeface="Roboto"/>
            </a:endParaRPr>
          </a:p>
        </p:txBody>
      </p:sp>
      <p:sp>
        <p:nvSpPr>
          <p:cNvPr id="3779" name="Google Shape;3779;p208"/>
          <p:cNvSpPr txBox="1">
            <a:spLocks noGrp="1"/>
          </p:cNvSpPr>
          <p:nvPr>
            <p:ph type="subTitle" idx="3"/>
          </p:nvPr>
        </p:nvSpPr>
        <p:spPr>
          <a:xfrm>
            <a:off x="1438599" y="3152471"/>
            <a:ext cx="73416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Web Application: The user’s HTTP request invokes the application service from the application server as directed by the path. (</a:t>
            </a:r>
            <a:r>
              <a:rPr lang="en" sz="1200">
                <a:solidFill>
                  <a:srgbClr val="0000FF"/>
                </a:solidFill>
                <a:latin typeface="Roboto"/>
                <a:ea typeface="Roboto"/>
                <a:cs typeface="Roboto"/>
                <a:sym typeface="Roboto"/>
              </a:rPr>
              <a:t>/add.asp</a:t>
            </a:r>
            <a:r>
              <a:rPr lang="en" sz="1200">
                <a:latin typeface="Roboto"/>
                <a:ea typeface="Roboto"/>
                <a:cs typeface="Roboto"/>
                <a:sym typeface="Roboto"/>
              </a:rPr>
              <a:t>)</a:t>
            </a:r>
            <a:endParaRPr sz="1200">
              <a:latin typeface="Roboto"/>
              <a:ea typeface="Roboto"/>
              <a:cs typeface="Roboto"/>
              <a:sym typeface="Roboto"/>
            </a:endParaRPr>
          </a:p>
        </p:txBody>
      </p:sp>
      <p:sp>
        <p:nvSpPr>
          <p:cNvPr id="3780" name="Google Shape;3780;p208"/>
          <p:cNvSpPr txBox="1">
            <a:spLocks noGrp="1"/>
          </p:cNvSpPr>
          <p:nvPr>
            <p:ph type="subTitle" idx="4"/>
          </p:nvPr>
        </p:nvSpPr>
        <p:spPr>
          <a:xfrm>
            <a:off x="1428750" y="3995175"/>
            <a:ext cx="7341600" cy="606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Database Server:</a:t>
            </a:r>
            <a:r>
              <a:rPr lang="en" sz="1200" b="1">
                <a:latin typeface="Roboto"/>
                <a:ea typeface="Roboto"/>
                <a:cs typeface="Roboto"/>
                <a:sym typeface="Roboto"/>
              </a:rPr>
              <a:t> </a:t>
            </a:r>
            <a:r>
              <a:rPr lang="en" sz="1200">
                <a:latin typeface="Roboto"/>
                <a:ea typeface="Roboto"/>
                <a:cs typeface="Roboto"/>
                <a:sym typeface="Roboto"/>
              </a:rPr>
              <a:t>The user’s HTTP request invokes the database server and performs a query in search of a specific item number and its price. (</a:t>
            </a:r>
            <a:r>
              <a:rPr lang="en" sz="1200">
                <a:solidFill>
                  <a:srgbClr val="0000FF"/>
                </a:solidFill>
                <a:latin typeface="Roboto"/>
                <a:ea typeface="Roboto"/>
                <a:cs typeface="Roboto"/>
                <a:sym typeface="Roboto"/>
              </a:rPr>
              <a:t>?ItemID=123&amp;Price=999</a:t>
            </a:r>
            <a:r>
              <a:rPr lang="en" sz="1200">
                <a:latin typeface="Roboto"/>
                <a:ea typeface="Roboto"/>
                <a:cs typeface="Roboto"/>
                <a:sym typeface="Roboto"/>
              </a:rPr>
              <a:t>)</a:t>
            </a:r>
            <a:endParaRPr sz="1200">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784"/>
        <p:cNvGrpSpPr/>
        <p:nvPr/>
      </p:nvGrpSpPr>
      <p:grpSpPr>
        <a:xfrm>
          <a:off x="0" y="0"/>
          <a:ext cx="0" cy="0"/>
          <a:chOff x="0" y="0"/>
          <a:chExt cx="0" cy="0"/>
        </a:xfrm>
      </p:grpSpPr>
      <p:sp>
        <p:nvSpPr>
          <p:cNvPr id="3785" name="Google Shape;3785;p209"/>
          <p:cNvSpPr/>
          <p:nvPr/>
        </p:nvSpPr>
        <p:spPr>
          <a:xfrm>
            <a:off x="4351775" y="980625"/>
            <a:ext cx="4170900" cy="3461100"/>
          </a:xfrm>
          <a:prstGeom prst="roundRect">
            <a:avLst>
              <a:gd name="adj" fmla="val 4220"/>
            </a:avLst>
          </a:prstGeom>
          <a:solidFill>
            <a:srgbClr val="C4E0EC"/>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09"/>
          <p:cNvSpPr/>
          <p:nvPr/>
        </p:nvSpPr>
        <p:spPr>
          <a:xfrm>
            <a:off x="710700" y="937900"/>
            <a:ext cx="2850000" cy="3461100"/>
          </a:xfrm>
          <a:prstGeom prst="roundRect">
            <a:avLst>
              <a:gd name="adj" fmla="val 5572"/>
            </a:avLst>
          </a:prstGeom>
          <a:solidFill>
            <a:srgbClr val="C4E0EC"/>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Client-Side and Server-Side Attacks</a:t>
            </a:r>
            <a:endParaRPr/>
          </a:p>
        </p:txBody>
      </p:sp>
      <p:pic>
        <p:nvPicPr>
          <p:cNvPr id="3788" name="Google Shape;3788;p209"/>
          <p:cNvPicPr preferRelativeResize="0"/>
          <p:nvPr/>
        </p:nvPicPr>
        <p:blipFill rotWithShape="1">
          <a:blip r:embed="rId3">
            <a:alphaModFix/>
          </a:blip>
          <a:srcRect l="48245" t="-3511" r="36283" b="-2883"/>
          <a:stretch/>
        </p:blipFill>
        <p:spPr>
          <a:xfrm>
            <a:off x="4966462" y="1675501"/>
            <a:ext cx="783380" cy="1391936"/>
          </a:xfrm>
          <a:prstGeom prst="rect">
            <a:avLst/>
          </a:prstGeom>
          <a:noFill/>
          <a:ln>
            <a:noFill/>
          </a:ln>
        </p:spPr>
      </p:pic>
      <p:pic>
        <p:nvPicPr>
          <p:cNvPr id="3789" name="Google Shape;3789;p209"/>
          <p:cNvPicPr preferRelativeResize="0"/>
          <p:nvPr/>
        </p:nvPicPr>
        <p:blipFill rotWithShape="1">
          <a:blip r:embed="rId4">
            <a:alphaModFix/>
          </a:blip>
          <a:srcRect r="75974"/>
          <a:stretch/>
        </p:blipFill>
        <p:spPr>
          <a:xfrm>
            <a:off x="1241350" y="1484061"/>
            <a:ext cx="1705751" cy="1658700"/>
          </a:xfrm>
          <a:prstGeom prst="rect">
            <a:avLst/>
          </a:prstGeom>
          <a:noFill/>
          <a:ln>
            <a:noFill/>
          </a:ln>
        </p:spPr>
      </p:pic>
      <p:pic>
        <p:nvPicPr>
          <p:cNvPr id="3790" name="Google Shape;3790;p209"/>
          <p:cNvPicPr preferRelativeResize="0"/>
          <p:nvPr/>
        </p:nvPicPr>
        <p:blipFill rotWithShape="1">
          <a:blip r:embed="rId5">
            <a:alphaModFix/>
          </a:blip>
          <a:srcRect r="53658"/>
          <a:stretch/>
        </p:blipFill>
        <p:spPr>
          <a:xfrm>
            <a:off x="5494889" y="2775211"/>
            <a:ext cx="357352" cy="343510"/>
          </a:xfrm>
          <a:prstGeom prst="rect">
            <a:avLst/>
          </a:prstGeom>
          <a:noFill/>
          <a:ln>
            <a:noFill/>
          </a:ln>
        </p:spPr>
      </p:pic>
      <p:pic>
        <p:nvPicPr>
          <p:cNvPr id="3791" name="Google Shape;3791;p209"/>
          <p:cNvPicPr preferRelativeResize="0"/>
          <p:nvPr/>
        </p:nvPicPr>
        <p:blipFill rotWithShape="1">
          <a:blip r:embed="rId3">
            <a:alphaModFix/>
          </a:blip>
          <a:srcRect l="83794" r="-694" b="4770"/>
          <a:stretch/>
        </p:blipFill>
        <p:spPr>
          <a:xfrm>
            <a:off x="7154708" y="1734716"/>
            <a:ext cx="864580" cy="1258623"/>
          </a:xfrm>
          <a:prstGeom prst="rect">
            <a:avLst/>
          </a:prstGeom>
          <a:noFill/>
          <a:ln>
            <a:noFill/>
          </a:ln>
        </p:spPr>
      </p:pic>
      <p:cxnSp>
        <p:nvCxnSpPr>
          <p:cNvPr id="3792" name="Google Shape;3792;p209"/>
          <p:cNvCxnSpPr/>
          <p:nvPr/>
        </p:nvCxnSpPr>
        <p:spPr>
          <a:xfrm>
            <a:off x="3161675" y="2183925"/>
            <a:ext cx="1494900" cy="0"/>
          </a:xfrm>
          <a:prstGeom prst="straightConnector1">
            <a:avLst/>
          </a:prstGeom>
          <a:noFill/>
          <a:ln w="9525" cap="flat" cmpd="sng">
            <a:solidFill>
              <a:schemeClr val="dk2"/>
            </a:solidFill>
            <a:prstDash val="solid"/>
            <a:round/>
            <a:headEnd type="none" w="med" len="med"/>
            <a:tailEnd type="triangle" w="med" len="med"/>
          </a:ln>
        </p:spPr>
      </p:cxnSp>
      <p:cxnSp>
        <p:nvCxnSpPr>
          <p:cNvPr id="3793" name="Google Shape;3793;p209"/>
          <p:cNvCxnSpPr/>
          <p:nvPr/>
        </p:nvCxnSpPr>
        <p:spPr>
          <a:xfrm rot="10800000">
            <a:off x="3161675" y="2461675"/>
            <a:ext cx="1470300" cy="9000"/>
          </a:xfrm>
          <a:prstGeom prst="straightConnector1">
            <a:avLst/>
          </a:prstGeom>
          <a:noFill/>
          <a:ln w="9525" cap="flat" cmpd="sng">
            <a:solidFill>
              <a:schemeClr val="dk2"/>
            </a:solidFill>
            <a:prstDash val="solid"/>
            <a:round/>
            <a:headEnd type="none" w="med" len="med"/>
            <a:tailEnd type="triangle" w="med" len="med"/>
          </a:ln>
        </p:spPr>
      </p:cxnSp>
      <p:pic>
        <p:nvPicPr>
          <p:cNvPr id="3794" name="Google Shape;3794;p209"/>
          <p:cNvPicPr preferRelativeResize="0"/>
          <p:nvPr/>
        </p:nvPicPr>
        <p:blipFill rotWithShape="1">
          <a:blip r:embed="rId3">
            <a:alphaModFix/>
          </a:blip>
          <a:srcRect l="48245" t="-3511" r="36283" b="-2883"/>
          <a:stretch/>
        </p:blipFill>
        <p:spPr>
          <a:xfrm>
            <a:off x="6060585" y="1675508"/>
            <a:ext cx="783380" cy="1391936"/>
          </a:xfrm>
          <a:prstGeom prst="rect">
            <a:avLst/>
          </a:prstGeom>
          <a:noFill/>
          <a:ln>
            <a:noFill/>
          </a:ln>
        </p:spPr>
      </p:pic>
      <p:pic>
        <p:nvPicPr>
          <p:cNvPr id="3795" name="Google Shape;3795;p209"/>
          <p:cNvPicPr preferRelativeResize="0"/>
          <p:nvPr/>
        </p:nvPicPr>
        <p:blipFill rotWithShape="1">
          <a:blip r:embed="rId5">
            <a:alphaModFix/>
          </a:blip>
          <a:srcRect l="53654" r="4"/>
          <a:stretch/>
        </p:blipFill>
        <p:spPr>
          <a:xfrm>
            <a:off x="6622448" y="2780889"/>
            <a:ext cx="357352" cy="343512"/>
          </a:xfrm>
          <a:prstGeom prst="rect">
            <a:avLst/>
          </a:prstGeom>
          <a:noFill/>
          <a:ln>
            <a:noFill/>
          </a:ln>
        </p:spPr>
      </p:pic>
      <p:sp>
        <p:nvSpPr>
          <p:cNvPr id="3796" name="Google Shape;3796;p209"/>
          <p:cNvSpPr txBox="1"/>
          <p:nvPr/>
        </p:nvSpPr>
        <p:spPr>
          <a:xfrm>
            <a:off x="4849925" y="3281450"/>
            <a:ext cx="3329400" cy="87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Seek to compromise and breach applications and data on a server.</a:t>
            </a:r>
            <a:endParaRPr sz="1200">
              <a:latin typeface="Roboto"/>
              <a:ea typeface="Roboto"/>
              <a:cs typeface="Roboto"/>
              <a:sym typeface="Roboto"/>
            </a:endParaRPr>
          </a:p>
        </p:txBody>
      </p:sp>
      <p:sp>
        <p:nvSpPr>
          <p:cNvPr id="3797" name="Google Shape;3797;p209"/>
          <p:cNvSpPr txBox="1"/>
          <p:nvPr/>
        </p:nvSpPr>
        <p:spPr>
          <a:xfrm>
            <a:off x="837400" y="3281450"/>
            <a:ext cx="2670300" cy="107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200">
                <a:latin typeface="Roboto"/>
                <a:ea typeface="Roboto"/>
                <a:cs typeface="Roboto"/>
                <a:sym typeface="Roboto"/>
              </a:rPr>
              <a:t>Target software installed on the desktop, such as web browsers, email clients, media players, and office suites.</a:t>
            </a:r>
            <a:endParaRPr sz="1200">
              <a:latin typeface="Roboto"/>
              <a:ea typeface="Roboto"/>
              <a:cs typeface="Roboto"/>
              <a:sym typeface="Roboto"/>
            </a:endParaRPr>
          </a:p>
        </p:txBody>
      </p:sp>
      <p:sp>
        <p:nvSpPr>
          <p:cNvPr id="3798" name="Google Shape;3798;p209"/>
          <p:cNvSpPr txBox="1"/>
          <p:nvPr/>
        </p:nvSpPr>
        <p:spPr>
          <a:xfrm>
            <a:off x="710625" y="1056825"/>
            <a:ext cx="2850000" cy="29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b="1">
                <a:latin typeface="Roboto"/>
                <a:ea typeface="Roboto"/>
                <a:cs typeface="Roboto"/>
                <a:sym typeface="Roboto"/>
              </a:rPr>
              <a:t>Client-side attacks</a:t>
            </a:r>
            <a:r>
              <a:rPr lang="en" sz="1600">
                <a:latin typeface="Roboto"/>
                <a:ea typeface="Roboto"/>
                <a:cs typeface="Roboto"/>
                <a:sym typeface="Roboto"/>
              </a:rPr>
              <a:t> </a:t>
            </a:r>
            <a:endParaRPr sz="1600"/>
          </a:p>
        </p:txBody>
      </p:sp>
      <p:sp>
        <p:nvSpPr>
          <p:cNvPr id="3799" name="Google Shape;3799;p209"/>
          <p:cNvSpPr txBox="1"/>
          <p:nvPr/>
        </p:nvSpPr>
        <p:spPr>
          <a:xfrm>
            <a:off x="4351775" y="1056825"/>
            <a:ext cx="4170900" cy="296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200"/>
              </a:spcAft>
              <a:buNone/>
            </a:pPr>
            <a:r>
              <a:rPr lang="en" sz="1600" b="1">
                <a:solidFill>
                  <a:srgbClr val="24292E"/>
                </a:solidFill>
                <a:latin typeface="Roboto"/>
                <a:ea typeface="Roboto"/>
                <a:cs typeface="Roboto"/>
                <a:sym typeface="Roboto"/>
              </a:rPr>
              <a:t>Server-side attacks</a:t>
            </a:r>
            <a:r>
              <a:rPr lang="en" sz="1600">
                <a:solidFill>
                  <a:srgbClr val="24292E"/>
                </a:solidFill>
                <a:latin typeface="Roboto"/>
                <a:ea typeface="Roboto"/>
                <a:cs typeface="Roboto"/>
                <a:sym typeface="Roboto"/>
              </a:rPr>
              <a:t> </a:t>
            </a:r>
            <a:endParaRPr sz="1600"/>
          </a:p>
        </p:txBody>
      </p:sp>
      <p:sp>
        <p:nvSpPr>
          <p:cNvPr id="3800" name="Google Shape;3800;p2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04"/>
        <p:cNvGrpSpPr/>
        <p:nvPr/>
      </p:nvGrpSpPr>
      <p:grpSpPr>
        <a:xfrm>
          <a:off x="0" y="0"/>
          <a:ext cx="0" cy="0"/>
          <a:chOff x="0" y="0"/>
          <a:chExt cx="0" cy="0"/>
        </a:xfrm>
      </p:grpSpPr>
      <p:sp>
        <p:nvSpPr>
          <p:cNvPr id="3805" name="Google Shape;3805;p210"/>
          <p:cNvSpPr/>
          <p:nvPr/>
        </p:nvSpPr>
        <p:spPr>
          <a:xfrm>
            <a:off x="0" y="0"/>
            <a:ext cx="9144000" cy="5143500"/>
          </a:xfrm>
          <a:prstGeom prst="rect">
            <a:avLst/>
          </a:prstGeom>
          <a:solidFill>
            <a:srgbClr val="DBD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10"/>
          <p:cNvSpPr/>
          <p:nvPr/>
        </p:nvSpPr>
        <p:spPr>
          <a:xfrm>
            <a:off x="1175525" y="390775"/>
            <a:ext cx="6810000" cy="389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pic>
        <p:nvPicPr>
          <p:cNvPr id="3808" name="Google Shape;3808;p210"/>
          <p:cNvPicPr preferRelativeResize="0"/>
          <p:nvPr/>
        </p:nvPicPr>
        <p:blipFill rotWithShape="1">
          <a:blip r:embed="rId3">
            <a:alphaModFix/>
          </a:blip>
          <a:srcRect t="92565" b="-4212"/>
          <a:stretch/>
        </p:blipFill>
        <p:spPr>
          <a:xfrm>
            <a:off x="36800" y="4596975"/>
            <a:ext cx="9022449" cy="653675"/>
          </a:xfrm>
          <a:prstGeom prst="rect">
            <a:avLst/>
          </a:prstGeom>
          <a:noFill/>
          <a:ln>
            <a:noFill/>
          </a:ln>
        </p:spPr>
      </p:pic>
      <p:sp>
        <p:nvSpPr>
          <p:cNvPr id="3809" name="Google Shape;3809;p210"/>
          <p:cNvSpPr/>
          <p:nvPr/>
        </p:nvSpPr>
        <p:spPr>
          <a:xfrm>
            <a:off x="1175525" y="1037100"/>
            <a:ext cx="6810000" cy="3366900"/>
          </a:xfrm>
          <a:prstGeom prst="rect">
            <a:avLst/>
          </a:prstGeom>
          <a:solidFill>
            <a:srgbClr val="C4E0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10" name="Google Shape;3810;p210"/>
          <p:cNvPicPr preferRelativeResize="0"/>
          <p:nvPr/>
        </p:nvPicPr>
        <p:blipFill>
          <a:blip r:embed="rId4">
            <a:alphaModFix/>
          </a:blip>
          <a:stretch>
            <a:fillRect/>
          </a:stretch>
        </p:blipFill>
        <p:spPr>
          <a:xfrm>
            <a:off x="275675" y="162850"/>
            <a:ext cx="8617151" cy="4753801"/>
          </a:xfrm>
          <a:prstGeom prst="rect">
            <a:avLst/>
          </a:prstGeom>
          <a:noFill/>
          <a:ln>
            <a:noFill/>
          </a:ln>
        </p:spPr>
      </p:pic>
      <p:sp>
        <p:nvSpPr>
          <p:cNvPr id="3811" name="Google Shape;3811;p210"/>
          <p:cNvSpPr txBox="1"/>
          <p:nvPr/>
        </p:nvSpPr>
        <p:spPr>
          <a:xfrm>
            <a:off x="1510725" y="1527600"/>
            <a:ext cx="6278100" cy="93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Web browsers are how users access the world. As such, represent an attractive and easy target for criminal hackers. </a:t>
            </a:r>
            <a:endParaRPr sz="1200">
              <a:latin typeface="Roboto"/>
              <a:ea typeface="Roboto"/>
              <a:cs typeface="Roboto"/>
              <a:sym typeface="Roboto"/>
            </a:endParaRPr>
          </a:p>
          <a:p>
            <a:pPr marL="0" lvl="0" indent="0" algn="l" rtl="0">
              <a:lnSpc>
                <a:spcPct val="100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 client-side attack occurs when a user’s computer downloads malicious content from the web. Client-side attacks can be difficult to mitigate if companies allow internet access to:</a:t>
            </a:r>
            <a:endParaRPr b="1">
              <a:latin typeface="Roboto"/>
              <a:ea typeface="Roboto"/>
              <a:cs typeface="Roboto"/>
              <a:sym typeface="Roboto"/>
            </a:endParaRPr>
          </a:p>
        </p:txBody>
      </p:sp>
      <p:sp>
        <p:nvSpPr>
          <p:cNvPr id="3812" name="Google Shape;3812;p210"/>
          <p:cNvSpPr txBox="1"/>
          <p:nvPr/>
        </p:nvSpPr>
        <p:spPr>
          <a:xfrm>
            <a:off x="3727600" y="1049125"/>
            <a:ext cx="3000000" cy="5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Medium"/>
                <a:ea typeface="Roboto Medium"/>
                <a:cs typeface="Roboto Medium"/>
                <a:sym typeface="Roboto Medium"/>
              </a:rPr>
              <a:t>Client-Side</a:t>
            </a:r>
            <a:endParaRPr/>
          </a:p>
        </p:txBody>
      </p:sp>
      <p:sp>
        <p:nvSpPr>
          <p:cNvPr id="3813" name="Google Shape;3813;p210"/>
          <p:cNvSpPr/>
          <p:nvPr/>
        </p:nvSpPr>
        <p:spPr>
          <a:xfrm>
            <a:off x="2618875" y="2835725"/>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10"/>
          <p:cNvSpPr txBox="1"/>
          <p:nvPr/>
        </p:nvSpPr>
        <p:spPr>
          <a:xfrm>
            <a:off x="2663200" y="2818000"/>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Word processing software</a:t>
            </a:r>
            <a:endParaRPr sz="1300"/>
          </a:p>
        </p:txBody>
      </p:sp>
      <p:sp>
        <p:nvSpPr>
          <p:cNvPr id="3815" name="Google Shape;3815;p210"/>
          <p:cNvSpPr/>
          <p:nvPr/>
        </p:nvSpPr>
        <p:spPr>
          <a:xfrm>
            <a:off x="2618875" y="3271650"/>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10"/>
          <p:cNvSpPr txBox="1"/>
          <p:nvPr/>
        </p:nvSpPr>
        <p:spPr>
          <a:xfrm>
            <a:off x="3044200" y="3253925"/>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Spreadsheets </a:t>
            </a:r>
            <a:endParaRPr sz="1300"/>
          </a:p>
        </p:txBody>
      </p:sp>
      <p:sp>
        <p:nvSpPr>
          <p:cNvPr id="3817" name="Google Shape;3817;p210"/>
          <p:cNvSpPr/>
          <p:nvPr/>
        </p:nvSpPr>
        <p:spPr>
          <a:xfrm>
            <a:off x="2618875" y="3725300"/>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10"/>
          <p:cNvSpPr txBox="1"/>
          <p:nvPr/>
        </p:nvSpPr>
        <p:spPr>
          <a:xfrm>
            <a:off x="2968000" y="3707575"/>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Media players</a:t>
            </a:r>
            <a:endParaRPr sz="1300"/>
          </a:p>
        </p:txBody>
      </p:sp>
      <p:sp>
        <p:nvSpPr>
          <p:cNvPr id="3819" name="Google Shape;3819;p210"/>
          <p:cNvSpPr/>
          <p:nvPr/>
        </p:nvSpPr>
        <p:spPr>
          <a:xfrm>
            <a:off x="4701100" y="2853450"/>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10"/>
          <p:cNvSpPr txBox="1"/>
          <p:nvPr/>
        </p:nvSpPr>
        <p:spPr>
          <a:xfrm>
            <a:off x="4745425" y="2835725"/>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         Web browsers</a:t>
            </a:r>
            <a:endParaRPr sz="1300"/>
          </a:p>
        </p:txBody>
      </p:sp>
      <p:sp>
        <p:nvSpPr>
          <p:cNvPr id="3821" name="Google Shape;3821;p210"/>
          <p:cNvSpPr/>
          <p:nvPr/>
        </p:nvSpPr>
        <p:spPr>
          <a:xfrm>
            <a:off x="4701100" y="3289375"/>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10"/>
          <p:cNvSpPr txBox="1"/>
          <p:nvPr/>
        </p:nvSpPr>
        <p:spPr>
          <a:xfrm>
            <a:off x="5126425" y="3271650"/>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Email clients</a:t>
            </a:r>
            <a:endParaRPr sz="1300"/>
          </a:p>
        </p:txBody>
      </p:sp>
      <p:sp>
        <p:nvSpPr>
          <p:cNvPr id="3823" name="Google Shape;3823;p210"/>
          <p:cNvSpPr/>
          <p:nvPr/>
        </p:nvSpPr>
        <p:spPr>
          <a:xfrm>
            <a:off x="4701100" y="3743025"/>
            <a:ext cx="1869600" cy="345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10"/>
          <p:cNvSpPr txBox="1"/>
          <p:nvPr/>
        </p:nvSpPr>
        <p:spPr>
          <a:xfrm>
            <a:off x="4974025" y="3725300"/>
            <a:ext cx="2037900" cy="345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File transfer clients </a:t>
            </a:r>
            <a:endParaRPr sz="13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28"/>
        <p:cNvGrpSpPr/>
        <p:nvPr/>
      </p:nvGrpSpPr>
      <p:grpSpPr>
        <a:xfrm>
          <a:off x="0" y="0"/>
          <a:ext cx="0" cy="0"/>
          <a:chOff x="0" y="0"/>
          <a:chExt cx="0" cy="0"/>
        </a:xfrm>
      </p:grpSpPr>
      <p:sp>
        <p:nvSpPr>
          <p:cNvPr id="3829" name="Google Shape;3829;p211"/>
          <p:cNvSpPr/>
          <p:nvPr/>
        </p:nvSpPr>
        <p:spPr>
          <a:xfrm>
            <a:off x="483625" y="2072575"/>
            <a:ext cx="4928400" cy="1581900"/>
          </a:xfrm>
          <a:prstGeom prst="roundRect">
            <a:avLst>
              <a:gd name="adj" fmla="val 5572"/>
            </a:avLst>
          </a:prstGeom>
          <a:solidFill>
            <a:srgbClr val="C27BA0"/>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
        <p:nvSpPr>
          <p:cNvPr id="3831" name="Google Shape;3831;p2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Client Side Attacks</a:t>
            </a:r>
            <a:endParaRPr/>
          </a:p>
        </p:txBody>
      </p:sp>
      <p:sp>
        <p:nvSpPr>
          <p:cNvPr id="3832" name="Google Shape;3832;p211"/>
          <p:cNvSpPr txBox="1">
            <a:spLocks noGrp="1"/>
          </p:cNvSpPr>
          <p:nvPr>
            <p:ph type="subTitle" idx="1"/>
          </p:nvPr>
        </p:nvSpPr>
        <p:spPr>
          <a:xfrm>
            <a:off x="0" y="675975"/>
            <a:ext cx="5327100" cy="812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Firewalls often fail to prevent client-side attacks, which occur behind the firewall and from within the local network.</a:t>
            </a:r>
            <a:endParaRPr sz="1600"/>
          </a:p>
        </p:txBody>
      </p:sp>
      <p:sp>
        <p:nvSpPr>
          <p:cNvPr id="3833" name="Google Shape;3833;p211"/>
          <p:cNvSpPr txBox="1">
            <a:spLocks noGrp="1"/>
          </p:cNvSpPr>
          <p:nvPr>
            <p:ph type="subTitle" idx="1"/>
          </p:nvPr>
        </p:nvSpPr>
        <p:spPr>
          <a:xfrm>
            <a:off x="650875" y="1634700"/>
            <a:ext cx="4593900" cy="2566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b="1">
                <a:latin typeface="Roboto"/>
                <a:ea typeface="Roboto"/>
                <a:cs typeface="Roboto"/>
                <a:sym typeface="Roboto"/>
              </a:rPr>
              <a:t>Cross-site scripting (XSS)</a:t>
            </a:r>
            <a:r>
              <a:rPr lang="en" sz="1600">
                <a:latin typeface="Roboto"/>
                <a:ea typeface="Roboto"/>
                <a:cs typeface="Roboto"/>
                <a:sym typeface="Roboto"/>
              </a:rPr>
              <a:t> allows attackers to </a:t>
            </a:r>
            <a:r>
              <a:rPr lang="en" sz="1600" b="1">
                <a:latin typeface="Roboto"/>
                <a:ea typeface="Roboto"/>
                <a:cs typeface="Roboto"/>
                <a:sym typeface="Roboto"/>
              </a:rPr>
              <a:t>inject malicious code into a website</a:t>
            </a:r>
            <a:r>
              <a:rPr lang="en" sz="1600">
                <a:latin typeface="Roboto"/>
                <a:ea typeface="Roboto"/>
                <a:cs typeface="Roboto"/>
                <a:sym typeface="Roboto"/>
              </a:rPr>
              <a:t> in order </a:t>
            </a:r>
            <a:br>
              <a:rPr lang="en" sz="1600">
                <a:latin typeface="Roboto"/>
                <a:ea typeface="Roboto"/>
                <a:cs typeface="Roboto"/>
                <a:sym typeface="Roboto"/>
              </a:rPr>
            </a:br>
            <a:r>
              <a:rPr lang="en" sz="1600">
                <a:latin typeface="Roboto"/>
                <a:ea typeface="Roboto"/>
                <a:cs typeface="Roboto"/>
                <a:sym typeface="Roboto"/>
              </a:rPr>
              <a:t>to intercept user sessions, vandalize websites, steal data, and control a user's browser.</a:t>
            </a:r>
            <a:endParaRPr sz="1800">
              <a:latin typeface="Roboto"/>
              <a:ea typeface="Roboto"/>
              <a:cs typeface="Roboto"/>
              <a:sym typeface="Roboto"/>
            </a:endParaRPr>
          </a:p>
        </p:txBody>
      </p:sp>
      <p:pic>
        <p:nvPicPr>
          <p:cNvPr id="3834" name="Google Shape;3834;p211"/>
          <p:cNvPicPr preferRelativeResize="0"/>
          <p:nvPr/>
        </p:nvPicPr>
        <p:blipFill>
          <a:blip r:embed="rId3">
            <a:alphaModFix/>
          </a:blip>
          <a:stretch>
            <a:fillRect/>
          </a:stretch>
        </p:blipFill>
        <p:spPr>
          <a:xfrm flipH="1">
            <a:off x="5591125" y="262950"/>
            <a:ext cx="3016650" cy="46175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38"/>
        <p:cNvGrpSpPr/>
        <p:nvPr/>
      </p:nvGrpSpPr>
      <p:grpSpPr>
        <a:xfrm>
          <a:off x="0" y="0"/>
          <a:ext cx="0" cy="0"/>
          <a:chOff x="0" y="0"/>
          <a:chExt cx="0" cy="0"/>
        </a:xfrm>
      </p:grpSpPr>
      <p:sp>
        <p:nvSpPr>
          <p:cNvPr id="3839" name="Google Shape;3839;p212"/>
          <p:cNvSpPr/>
          <p:nvPr/>
        </p:nvSpPr>
        <p:spPr>
          <a:xfrm>
            <a:off x="483625" y="2072575"/>
            <a:ext cx="4928400" cy="1581900"/>
          </a:xfrm>
          <a:prstGeom prst="roundRect">
            <a:avLst>
              <a:gd name="adj" fmla="val 5572"/>
            </a:avLst>
          </a:prstGeom>
          <a:solidFill>
            <a:srgbClr val="AFCA54"/>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
        <p:nvSpPr>
          <p:cNvPr id="3841" name="Google Shape;3841;p2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Client Side Attacks</a:t>
            </a:r>
            <a:endParaRPr/>
          </a:p>
        </p:txBody>
      </p:sp>
      <p:sp>
        <p:nvSpPr>
          <p:cNvPr id="3842" name="Google Shape;3842;p2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Firewalls often fail to prevent client-side attacks, which occur behind the firewall and from within the local network.</a:t>
            </a:r>
            <a:endParaRPr sz="1600"/>
          </a:p>
        </p:txBody>
      </p:sp>
      <p:sp>
        <p:nvSpPr>
          <p:cNvPr id="3843" name="Google Shape;3843;p212"/>
          <p:cNvSpPr txBox="1">
            <a:spLocks noGrp="1"/>
          </p:cNvSpPr>
          <p:nvPr>
            <p:ph type="subTitle" idx="1"/>
          </p:nvPr>
        </p:nvSpPr>
        <p:spPr>
          <a:xfrm>
            <a:off x="650875" y="1634700"/>
            <a:ext cx="4593900" cy="25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Clickjacking</a:t>
            </a:r>
            <a:r>
              <a:rPr lang="en" sz="1600">
                <a:solidFill>
                  <a:schemeClr val="dk1"/>
                </a:solidFill>
                <a:latin typeface="Roboto"/>
                <a:ea typeface="Roboto"/>
                <a:cs typeface="Roboto"/>
                <a:sym typeface="Roboto"/>
              </a:rPr>
              <a:t> tricks users into clicking misleading graphics that will then trigger an exploit. </a:t>
            </a:r>
            <a:endParaRPr sz="1600">
              <a:solidFill>
                <a:schemeClr val="dk1"/>
              </a:solidFill>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r>
              <a:rPr lang="en" sz="1600">
                <a:solidFill>
                  <a:schemeClr val="dk1"/>
                </a:solidFill>
                <a:latin typeface="Roboto"/>
                <a:ea typeface="Roboto"/>
                <a:cs typeface="Roboto"/>
                <a:sym typeface="Roboto"/>
              </a:rPr>
              <a:t>For example: A big fake Download button.</a:t>
            </a:r>
            <a:endParaRPr sz="2200">
              <a:latin typeface="Roboto"/>
              <a:ea typeface="Roboto"/>
              <a:cs typeface="Roboto"/>
              <a:sym typeface="Roboto"/>
            </a:endParaRPr>
          </a:p>
        </p:txBody>
      </p:sp>
      <p:pic>
        <p:nvPicPr>
          <p:cNvPr id="3844" name="Google Shape;3844;p212"/>
          <p:cNvPicPr preferRelativeResize="0"/>
          <p:nvPr/>
        </p:nvPicPr>
        <p:blipFill>
          <a:blip r:embed="rId3">
            <a:alphaModFix/>
          </a:blip>
          <a:stretch>
            <a:fillRect/>
          </a:stretch>
        </p:blipFill>
        <p:spPr>
          <a:xfrm>
            <a:off x="5679450" y="2960025"/>
            <a:ext cx="2242908" cy="703650"/>
          </a:xfrm>
          <a:prstGeom prst="rect">
            <a:avLst/>
          </a:prstGeom>
          <a:noFill/>
          <a:ln>
            <a:noFill/>
          </a:ln>
        </p:spPr>
      </p:pic>
      <p:pic>
        <p:nvPicPr>
          <p:cNvPr id="3845" name="Google Shape;3845;p212"/>
          <p:cNvPicPr preferRelativeResize="0"/>
          <p:nvPr/>
        </p:nvPicPr>
        <p:blipFill>
          <a:blip r:embed="rId4">
            <a:alphaModFix/>
          </a:blip>
          <a:stretch>
            <a:fillRect/>
          </a:stretch>
        </p:blipFill>
        <p:spPr>
          <a:xfrm>
            <a:off x="6151725" y="2393625"/>
            <a:ext cx="2605026" cy="703648"/>
          </a:xfrm>
          <a:prstGeom prst="rect">
            <a:avLst/>
          </a:prstGeom>
          <a:noFill/>
          <a:ln>
            <a:noFill/>
          </a:ln>
        </p:spPr>
      </p:pic>
      <p:pic>
        <p:nvPicPr>
          <p:cNvPr id="3846" name="Google Shape;3846;p212"/>
          <p:cNvPicPr preferRelativeResize="0"/>
          <p:nvPr/>
        </p:nvPicPr>
        <p:blipFill>
          <a:blip r:embed="rId5">
            <a:alphaModFix/>
          </a:blip>
          <a:stretch>
            <a:fillRect/>
          </a:stretch>
        </p:blipFill>
        <p:spPr>
          <a:xfrm>
            <a:off x="5737775" y="2107600"/>
            <a:ext cx="680450" cy="680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50"/>
        <p:cNvGrpSpPr/>
        <p:nvPr/>
      </p:nvGrpSpPr>
      <p:grpSpPr>
        <a:xfrm>
          <a:off x="0" y="0"/>
          <a:ext cx="0" cy="0"/>
          <a:chOff x="0" y="0"/>
          <a:chExt cx="0" cy="0"/>
        </a:xfrm>
      </p:grpSpPr>
      <p:sp>
        <p:nvSpPr>
          <p:cNvPr id="3851" name="Google Shape;3851;p213"/>
          <p:cNvSpPr/>
          <p:nvPr/>
        </p:nvSpPr>
        <p:spPr>
          <a:xfrm>
            <a:off x="483625" y="2072575"/>
            <a:ext cx="4928400" cy="1581900"/>
          </a:xfrm>
          <a:prstGeom prst="roundRect">
            <a:avLst>
              <a:gd name="adj" fmla="val 5572"/>
            </a:avLst>
          </a:prstGeom>
          <a:solidFill>
            <a:srgbClr val="40B2E1"/>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
        <p:nvSpPr>
          <p:cNvPr id="3853" name="Google Shape;3853;p2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Client Side Attacks</a:t>
            </a:r>
            <a:endParaRPr/>
          </a:p>
        </p:txBody>
      </p:sp>
      <p:sp>
        <p:nvSpPr>
          <p:cNvPr id="3854" name="Google Shape;3854;p2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Firewalls often fail to prevent client-side attacks, which occur </a:t>
            </a:r>
            <a:br>
              <a:rPr lang="en" sz="1600"/>
            </a:br>
            <a:r>
              <a:rPr lang="en" sz="1600"/>
              <a:t>behind the firewall and from within the local network.</a:t>
            </a:r>
            <a:endParaRPr sz="1600"/>
          </a:p>
        </p:txBody>
      </p:sp>
      <p:sp>
        <p:nvSpPr>
          <p:cNvPr id="3855" name="Google Shape;3855;p213"/>
          <p:cNvSpPr txBox="1">
            <a:spLocks noGrp="1"/>
          </p:cNvSpPr>
          <p:nvPr>
            <p:ph type="subTitle" idx="1"/>
          </p:nvPr>
        </p:nvSpPr>
        <p:spPr>
          <a:xfrm>
            <a:off x="650875" y="1634700"/>
            <a:ext cx="4593900" cy="25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600" b="1">
                <a:solidFill>
                  <a:schemeClr val="dk1"/>
                </a:solidFill>
                <a:latin typeface="Roboto"/>
                <a:ea typeface="Roboto"/>
                <a:cs typeface="Roboto"/>
                <a:sym typeface="Roboto"/>
              </a:rPr>
              <a:t>Content Spoofing</a:t>
            </a:r>
            <a:r>
              <a:rPr lang="en" sz="1600">
                <a:solidFill>
                  <a:schemeClr val="dk1"/>
                </a:solidFill>
                <a:latin typeface="Roboto"/>
                <a:ea typeface="Roboto"/>
                <a:cs typeface="Roboto"/>
                <a:sym typeface="Roboto"/>
              </a:rPr>
              <a:t> tricks a user into believing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that </a:t>
            </a:r>
            <a:r>
              <a:rPr lang="en" sz="1600" b="1">
                <a:solidFill>
                  <a:schemeClr val="dk1"/>
                </a:solidFill>
                <a:latin typeface="Roboto"/>
                <a:ea typeface="Roboto"/>
                <a:cs typeface="Roboto"/>
                <a:sym typeface="Roboto"/>
              </a:rPr>
              <a:t>a certain website is legitimate</a:t>
            </a:r>
            <a:r>
              <a:rPr lang="en" sz="1600">
                <a:solidFill>
                  <a:schemeClr val="dk1"/>
                </a:solidFill>
                <a:latin typeface="Roboto"/>
                <a:ea typeface="Roboto"/>
                <a:cs typeface="Roboto"/>
                <a:sym typeface="Roboto"/>
              </a:rPr>
              <a:t>. For example, a fake social media login page that steals your credentials after you submit them.</a:t>
            </a:r>
            <a:endParaRPr sz="2600">
              <a:latin typeface="Roboto"/>
              <a:ea typeface="Roboto"/>
              <a:cs typeface="Roboto"/>
              <a:sym typeface="Roboto"/>
            </a:endParaRPr>
          </a:p>
        </p:txBody>
      </p:sp>
      <p:pic>
        <p:nvPicPr>
          <p:cNvPr id="3856" name="Google Shape;3856;p213"/>
          <p:cNvPicPr preferRelativeResize="0"/>
          <p:nvPr/>
        </p:nvPicPr>
        <p:blipFill>
          <a:blip r:embed="rId3">
            <a:alphaModFix/>
          </a:blip>
          <a:stretch>
            <a:fillRect/>
          </a:stretch>
        </p:blipFill>
        <p:spPr>
          <a:xfrm>
            <a:off x="4891525" y="-25469"/>
            <a:ext cx="3978152" cy="451244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60"/>
        <p:cNvGrpSpPr/>
        <p:nvPr/>
      </p:nvGrpSpPr>
      <p:grpSpPr>
        <a:xfrm>
          <a:off x="0" y="0"/>
          <a:ext cx="0" cy="0"/>
          <a:chOff x="0" y="0"/>
          <a:chExt cx="0" cy="0"/>
        </a:xfrm>
      </p:grpSpPr>
      <p:sp>
        <p:nvSpPr>
          <p:cNvPr id="3861" name="Google Shape;3861;p214"/>
          <p:cNvSpPr/>
          <p:nvPr/>
        </p:nvSpPr>
        <p:spPr>
          <a:xfrm>
            <a:off x="483625" y="2072575"/>
            <a:ext cx="4005000" cy="1581900"/>
          </a:xfrm>
          <a:prstGeom prst="roundRect">
            <a:avLst>
              <a:gd name="adj" fmla="val 5572"/>
            </a:avLst>
          </a:prstGeom>
          <a:solidFill>
            <a:srgbClr val="CC0000"/>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
        <p:nvSpPr>
          <p:cNvPr id="3863" name="Google Shape;3863;p2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Client Side Attacks</a:t>
            </a:r>
            <a:endParaRPr/>
          </a:p>
        </p:txBody>
      </p:sp>
      <p:sp>
        <p:nvSpPr>
          <p:cNvPr id="3864" name="Google Shape;3864;p2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Firewalls often fail to prevent client-side attacks, which occur </a:t>
            </a:r>
            <a:br>
              <a:rPr lang="en" sz="1600"/>
            </a:br>
            <a:r>
              <a:rPr lang="en" sz="1600"/>
              <a:t>behind the firewall and from within the local network.</a:t>
            </a:r>
            <a:endParaRPr sz="1600"/>
          </a:p>
        </p:txBody>
      </p:sp>
      <p:sp>
        <p:nvSpPr>
          <p:cNvPr id="3865" name="Google Shape;3865;p214"/>
          <p:cNvSpPr txBox="1">
            <a:spLocks noGrp="1"/>
          </p:cNvSpPr>
          <p:nvPr>
            <p:ph type="subTitle" idx="1"/>
          </p:nvPr>
        </p:nvSpPr>
        <p:spPr>
          <a:xfrm>
            <a:off x="650875" y="1634700"/>
            <a:ext cx="4070100" cy="2566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1600" b="1">
                <a:solidFill>
                  <a:srgbClr val="FFFFFF"/>
                </a:solidFill>
                <a:latin typeface="Roboto"/>
                <a:ea typeface="Roboto"/>
                <a:cs typeface="Roboto"/>
                <a:sym typeface="Roboto"/>
              </a:rPr>
              <a:t>Drive-By Download</a:t>
            </a:r>
            <a:r>
              <a:rPr lang="en" sz="1600">
                <a:solidFill>
                  <a:srgbClr val="FFFFFF"/>
                </a:solidFill>
                <a:latin typeface="Roboto"/>
                <a:ea typeface="Roboto"/>
                <a:cs typeface="Roboto"/>
                <a:sym typeface="Roboto"/>
              </a:rPr>
              <a:t> are downloads triggered without the users knowledge upon visiting a webpage.</a:t>
            </a:r>
            <a:endParaRPr sz="3000">
              <a:solidFill>
                <a:srgbClr val="FFFFFF"/>
              </a:solidFill>
              <a:latin typeface="Roboto"/>
              <a:ea typeface="Roboto"/>
              <a:cs typeface="Roboto"/>
              <a:sym typeface="Roboto"/>
            </a:endParaRPr>
          </a:p>
        </p:txBody>
      </p:sp>
      <p:pic>
        <p:nvPicPr>
          <p:cNvPr id="3866" name="Google Shape;3866;p214"/>
          <p:cNvPicPr preferRelativeResize="0"/>
          <p:nvPr/>
        </p:nvPicPr>
        <p:blipFill rotWithShape="1">
          <a:blip r:embed="rId3">
            <a:alphaModFix/>
          </a:blip>
          <a:srcRect b="17600"/>
          <a:stretch/>
        </p:blipFill>
        <p:spPr>
          <a:xfrm>
            <a:off x="4720973" y="1082861"/>
            <a:ext cx="3886800" cy="406064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70"/>
        <p:cNvGrpSpPr/>
        <p:nvPr/>
      </p:nvGrpSpPr>
      <p:grpSpPr>
        <a:xfrm>
          <a:off x="0" y="0"/>
          <a:ext cx="0" cy="0"/>
          <a:chOff x="0" y="0"/>
          <a:chExt cx="0" cy="0"/>
        </a:xfrm>
      </p:grpSpPr>
      <p:sp>
        <p:nvSpPr>
          <p:cNvPr id="3871" name="Google Shape;3871;p215"/>
          <p:cNvSpPr/>
          <p:nvPr/>
        </p:nvSpPr>
        <p:spPr>
          <a:xfrm>
            <a:off x="483625" y="1615375"/>
            <a:ext cx="4928400" cy="1581900"/>
          </a:xfrm>
          <a:prstGeom prst="roundRect">
            <a:avLst>
              <a:gd name="adj" fmla="val 5572"/>
            </a:avLst>
          </a:prstGeom>
          <a:solidFill>
            <a:srgbClr val="1B8DBC"/>
          </a:solidFill>
          <a:ln>
            <a:noFill/>
          </a:ln>
          <a:effectLst>
            <a:outerShdw blurRad="17145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58</a:t>
            </a:fld>
            <a:endParaRPr sz="600"/>
          </a:p>
        </p:txBody>
      </p:sp>
      <p:sp>
        <p:nvSpPr>
          <p:cNvPr id="3873" name="Google Shape;3873;p2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Client Side Attacks</a:t>
            </a:r>
            <a:endParaRPr/>
          </a:p>
        </p:txBody>
      </p:sp>
      <p:sp>
        <p:nvSpPr>
          <p:cNvPr id="3874" name="Google Shape;3874;p2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Firewalls often fail to prevent client-side attacks, which occur behind the firewall and from within the local network.</a:t>
            </a:r>
            <a:endParaRPr sz="1600"/>
          </a:p>
        </p:txBody>
      </p:sp>
      <p:sp>
        <p:nvSpPr>
          <p:cNvPr id="3875" name="Google Shape;3875;p215"/>
          <p:cNvSpPr txBox="1">
            <a:spLocks noGrp="1"/>
          </p:cNvSpPr>
          <p:nvPr>
            <p:ph type="subTitle" idx="1"/>
          </p:nvPr>
        </p:nvSpPr>
        <p:spPr>
          <a:xfrm>
            <a:off x="650875" y="1177500"/>
            <a:ext cx="4593900" cy="256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600" b="1">
                <a:solidFill>
                  <a:schemeClr val="dk1"/>
                </a:solidFill>
                <a:latin typeface="Roboto"/>
                <a:ea typeface="Roboto"/>
                <a:cs typeface="Roboto"/>
                <a:sym typeface="Roboto"/>
              </a:rPr>
              <a:t>Phishing</a:t>
            </a:r>
            <a:r>
              <a:rPr lang="en" sz="1600">
                <a:solidFill>
                  <a:schemeClr val="dk1"/>
                </a:solidFill>
                <a:latin typeface="Roboto"/>
                <a:ea typeface="Roboto"/>
                <a:cs typeface="Roboto"/>
                <a:sym typeface="Roboto"/>
              </a:rPr>
              <a:t> is a form of social engineering that </a:t>
            </a:r>
            <a:r>
              <a:rPr lang="en" sz="1600" b="1">
                <a:solidFill>
                  <a:schemeClr val="dk1"/>
                </a:solidFill>
                <a:latin typeface="Roboto"/>
                <a:ea typeface="Roboto"/>
                <a:cs typeface="Roboto"/>
                <a:sym typeface="Roboto"/>
              </a:rPr>
              <a:t>manipulates a computer user </a:t>
            </a:r>
            <a:r>
              <a:rPr lang="en" sz="1600">
                <a:solidFill>
                  <a:schemeClr val="dk1"/>
                </a:solidFill>
                <a:latin typeface="Roboto"/>
                <a:ea typeface="Roboto"/>
                <a:cs typeface="Roboto"/>
                <a:sym typeface="Roboto"/>
              </a:rPr>
              <a:t>into </a:t>
            </a:r>
            <a:r>
              <a:rPr lang="en" sz="1600" b="1">
                <a:solidFill>
                  <a:schemeClr val="dk1"/>
                </a:solidFill>
                <a:latin typeface="Roboto"/>
                <a:ea typeface="Roboto"/>
                <a:cs typeface="Roboto"/>
                <a:sym typeface="Roboto"/>
              </a:rPr>
              <a:t>providing personal confidential information</a:t>
            </a:r>
            <a:r>
              <a:rPr lang="en" sz="1600">
                <a:solidFill>
                  <a:schemeClr val="dk1"/>
                </a:solidFill>
                <a:latin typeface="Roboto"/>
                <a:ea typeface="Roboto"/>
                <a:cs typeface="Roboto"/>
                <a:sym typeface="Roboto"/>
              </a:rPr>
              <a:t>, such as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user credentials and bank account information.</a:t>
            </a:r>
            <a:endParaRPr sz="3000">
              <a:latin typeface="Roboto"/>
              <a:ea typeface="Roboto"/>
              <a:cs typeface="Roboto"/>
              <a:sym typeface="Roboto"/>
            </a:endParaRPr>
          </a:p>
        </p:txBody>
      </p:sp>
      <p:pic>
        <p:nvPicPr>
          <p:cNvPr id="3876" name="Google Shape;3876;p215"/>
          <p:cNvPicPr preferRelativeResize="0"/>
          <p:nvPr/>
        </p:nvPicPr>
        <p:blipFill>
          <a:blip r:embed="rId3">
            <a:alphaModFix/>
          </a:blip>
          <a:stretch>
            <a:fillRect/>
          </a:stretch>
        </p:blipFill>
        <p:spPr>
          <a:xfrm>
            <a:off x="3916228" y="1634700"/>
            <a:ext cx="6252188" cy="3184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80"/>
        <p:cNvGrpSpPr/>
        <p:nvPr/>
      </p:nvGrpSpPr>
      <p:grpSpPr>
        <a:xfrm>
          <a:off x="0" y="0"/>
          <a:ext cx="0" cy="0"/>
          <a:chOff x="0" y="0"/>
          <a:chExt cx="0" cy="0"/>
        </a:xfrm>
      </p:grpSpPr>
      <p:sp>
        <p:nvSpPr>
          <p:cNvPr id="3881" name="Google Shape;3881;p2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Server-Side Attacks</a:t>
            </a:r>
            <a:endParaRPr/>
          </a:p>
        </p:txBody>
      </p:sp>
      <p:sp>
        <p:nvSpPr>
          <p:cNvPr id="3882" name="Google Shape;3882;p216"/>
          <p:cNvSpPr txBox="1">
            <a:spLocks noGrp="1"/>
          </p:cNvSpPr>
          <p:nvPr>
            <p:ph type="subTitle" idx="1"/>
          </p:nvPr>
        </p:nvSpPr>
        <p:spPr>
          <a:xfrm>
            <a:off x="0" y="675975"/>
            <a:ext cx="9330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200"/>
              <a:t>Attackers typically target the following software vulnerabilities and configuration errors in order to compromise a web server:</a:t>
            </a:r>
            <a:endParaRPr/>
          </a:p>
          <a:p>
            <a:pPr marL="0" lvl="0" indent="0" algn="l" rtl="0">
              <a:spcBef>
                <a:spcPts val="0"/>
              </a:spcBef>
              <a:spcAft>
                <a:spcPts val="0"/>
              </a:spcAft>
              <a:buNone/>
            </a:pPr>
            <a:endParaRPr/>
          </a:p>
        </p:txBody>
      </p:sp>
      <p:sp>
        <p:nvSpPr>
          <p:cNvPr id="3883" name="Google Shape;3883;p216"/>
          <p:cNvSpPr txBox="1">
            <a:spLocks noGrp="1"/>
          </p:cNvSpPr>
          <p:nvPr>
            <p:ph type="subTitle" idx="3"/>
          </p:nvPr>
        </p:nvSpPr>
        <p:spPr>
          <a:xfrm>
            <a:off x="0" y="11753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Default accounts that contain easily acquired default usernames and passwords.</a:t>
            </a:r>
            <a:endParaRPr sz="1200"/>
          </a:p>
        </p:txBody>
      </p:sp>
      <p:sp>
        <p:nvSpPr>
          <p:cNvPr id="3884" name="Google Shape;3884;p216"/>
          <p:cNvSpPr txBox="1">
            <a:spLocks noGrp="1"/>
          </p:cNvSpPr>
          <p:nvPr>
            <p:ph type="subTitle" idx="4"/>
          </p:nvPr>
        </p:nvSpPr>
        <p:spPr>
          <a:xfrm>
            <a:off x="250" y="1697950"/>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Misconfigurations within a web server, web app, network, or operating system.</a:t>
            </a:r>
            <a:endParaRPr/>
          </a:p>
        </p:txBody>
      </p:sp>
      <p:sp>
        <p:nvSpPr>
          <p:cNvPr id="3885" name="Google Shape;3885;p216"/>
          <p:cNvSpPr txBox="1">
            <a:spLocks noGrp="1"/>
          </p:cNvSpPr>
          <p:nvPr>
            <p:ph type="subTitle" idx="5"/>
          </p:nvPr>
        </p:nvSpPr>
        <p:spPr>
          <a:xfrm>
            <a:off x="0" y="222110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 Bugs in a web server from unpatched systems.</a:t>
            </a:r>
            <a:endParaRPr sz="1200"/>
          </a:p>
        </p:txBody>
      </p:sp>
      <p:sp>
        <p:nvSpPr>
          <p:cNvPr id="3886" name="Google Shape;3886;p216"/>
          <p:cNvSpPr txBox="1">
            <a:spLocks noGrp="1"/>
          </p:cNvSpPr>
          <p:nvPr>
            <p:ph type="subTitle" idx="6"/>
          </p:nvPr>
        </p:nvSpPr>
        <p:spPr>
          <a:xfrm>
            <a:off x="-250" y="2743725"/>
            <a:ext cx="93945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Unnecessary services that lead to a larger attack service.</a:t>
            </a:r>
            <a:endParaRPr/>
          </a:p>
        </p:txBody>
      </p:sp>
      <p:sp>
        <p:nvSpPr>
          <p:cNvPr id="3887" name="Google Shape;3887;p216"/>
          <p:cNvSpPr txBox="1">
            <a:spLocks noGrp="1"/>
          </p:cNvSpPr>
          <p:nvPr>
            <p:ph type="subTitle" idx="7"/>
          </p:nvPr>
        </p:nvSpPr>
        <p:spPr>
          <a:xfrm>
            <a:off x="0" y="3266350"/>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Default settings on installed web server and apps that remain unchanged.</a:t>
            </a:r>
            <a:endParaRPr/>
          </a:p>
        </p:txBody>
      </p:sp>
      <p:sp>
        <p:nvSpPr>
          <p:cNvPr id="3888" name="Google Shape;3888;p216"/>
          <p:cNvSpPr txBox="1">
            <a:spLocks noGrp="1"/>
          </p:cNvSpPr>
          <p:nvPr>
            <p:ph type="subTitle" idx="8"/>
          </p:nvPr>
        </p:nvSpPr>
        <p:spPr>
          <a:xfrm>
            <a:off x="-50" y="3788975"/>
            <a:ext cx="9144000" cy="4572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a:t> </a:t>
            </a:r>
            <a:r>
              <a:rPr lang="en" sz="1200"/>
              <a:t>Security conflicts with business cases and lack of budget.</a:t>
            </a:r>
            <a:endParaRPr/>
          </a:p>
        </p:txBody>
      </p:sp>
      <p:sp>
        <p:nvSpPr>
          <p:cNvPr id="3889" name="Google Shape;3889;p216"/>
          <p:cNvSpPr txBox="1">
            <a:spLocks noGrp="1"/>
          </p:cNvSpPr>
          <p:nvPr>
            <p:ph type="subTitle" idx="9"/>
          </p:nvPr>
        </p:nvSpPr>
        <p:spPr>
          <a:xfrm>
            <a:off x="25" y="4337125"/>
            <a:ext cx="9144000" cy="446400"/>
          </a:xfrm>
          <a:prstGeom prst="rect">
            <a:avLst/>
          </a:prstGeom>
        </p:spPr>
        <p:txBody>
          <a:bodyPr spcFirstLastPara="1" wrap="square" lIns="1325875" tIns="0" rIns="457200" bIns="0" anchor="ctr" anchorCtr="0">
            <a:noAutofit/>
          </a:bodyPr>
          <a:lstStyle/>
          <a:p>
            <a:pPr marL="0" lvl="0" indent="0" algn="l" rtl="0">
              <a:spcBef>
                <a:spcPts val="0"/>
              </a:spcBef>
              <a:spcAft>
                <a:spcPts val="0"/>
              </a:spcAft>
              <a:buNone/>
            </a:pPr>
            <a:r>
              <a:rPr lang="en" sz="1200"/>
              <a:t>Improper permissions allowing overly lenient access to directory and file permissions.</a:t>
            </a:r>
            <a:endParaRPr/>
          </a:p>
        </p:txBody>
      </p:sp>
      <p:sp>
        <p:nvSpPr>
          <p:cNvPr id="3890" name="Google Shape;3890;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pic>
        <p:nvPicPr>
          <p:cNvPr id="3089" name="Google Shape;3089;p163"/>
          <p:cNvPicPr preferRelativeResize="0"/>
          <p:nvPr/>
        </p:nvPicPr>
        <p:blipFill>
          <a:blip r:embed="rId3">
            <a:alphaModFix/>
          </a:blip>
          <a:stretch>
            <a:fillRect/>
          </a:stretch>
        </p:blipFill>
        <p:spPr>
          <a:xfrm>
            <a:off x="0" y="0"/>
            <a:ext cx="9144019" cy="5143500"/>
          </a:xfrm>
          <a:prstGeom prst="rect">
            <a:avLst/>
          </a:prstGeom>
          <a:noFill/>
          <a:ln>
            <a:noFill/>
          </a:ln>
        </p:spPr>
      </p:pic>
      <p:sp>
        <p:nvSpPr>
          <p:cNvPr id="3090" name="Google Shape;3090;p163"/>
          <p:cNvSpPr txBox="1">
            <a:spLocks noGrp="1"/>
          </p:cNvSpPr>
          <p:nvPr>
            <p:ph type="title"/>
          </p:nvPr>
        </p:nvSpPr>
        <p:spPr>
          <a:xfrm>
            <a:off x="3707200" y="852350"/>
            <a:ext cx="5115000" cy="34290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200">
                <a:solidFill>
                  <a:srgbClr val="FAF5AC"/>
                </a:solidFill>
                <a:latin typeface="Roboto"/>
                <a:ea typeface="Roboto"/>
                <a:cs typeface="Roboto"/>
                <a:sym typeface="Roboto"/>
              </a:rPr>
              <a:t>The cyber kill chain is an "intelligence-driven defense framework" designed to identify </a:t>
            </a:r>
            <a:br>
              <a:rPr lang="en" sz="3200">
                <a:solidFill>
                  <a:srgbClr val="FAF5AC"/>
                </a:solidFill>
                <a:latin typeface="Roboto"/>
                <a:ea typeface="Roboto"/>
                <a:cs typeface="Roboto"/>
                <a:sym typeface="Roboto"/>
              </a:rPr>
            </a:br>
            <a:r>
              <a:rPr lang="en" sz="3200">
                <a:solidFill>
                  <a:srgbClr val="FAF5AC"/>
                </a:solidFill>
                <a:latin typeface="Roboto"/>
                <a:ea typeface="Roboto"/>
                <a:cs typeface="Roboto"/>
                <a:sym typeface="Roboto"/>
              </a:rPr>
              <a:t>and prevent cyber intrusions.</a:t>
            </a:r>
            <a:endParaRPr sz="3200">
              <a:solidFill>
                <a:srgbClr val="FAF5AC"/>
              </a:solidFill>
            </a:endParaRPr>
          </a:p>
        </p:txBody>
      </p:sp>
      <p:sp>
        <p:nvSpPr>
          <p:cNvPr id="3091" name="Google Shape;3091;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894"/>
        <p:cNvGrpSpPr/>
        <p:nvPr/>
      </p:nvGrpSpPr>
      <p:grpSpPr>
        <a:xfrm>
          <a:off x="0" y="0"/>
          <a:ext cx="0" cy="0"/>
          <a:chOff x="0" y="0"/>
          <a:chExt cx="0" cy="0"/>
        </a:xfrm>
      </p:grpSpPr>
      <p:sp>
        <p:nvSpPr>
          <p:cNvPr id="3895" name="Google Shape;3895;p217"/>
          <p:cNvSpPr/>
          <p:nvPr/>
        </p:nvSpPr>
        <p:spPr>
          <a:xfrm>
            <a:off x="1943275" y="1069850"/>
            <a:ext cx="1679400" cy="872700"/>
          </a:xfrm>
          <a:prstGeom prst="re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17"/>
          <p:cNvSpPr/>
          <p:nvPr/>
        </p:nvSpPr>
        <p:spPr>
          <a:xfrm>
            <a:off x="3684200" y="1069850"/>
            <a:ext cx="1679400" cy="872700"/>
          </a:xfrm>
          <a:prstGeom prst="re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17"/>
          <p:cNvSpPr/>
          <p:nvPr/>
        </p:nvSpPr>
        <p:spPr>
          <a:xfrm>
            <a:off x="5425125" y="1069850"/>
            <a:ext cx="1679400" cy="872700"/>
          </a:xfrm>
          <a:prstGeom prst="re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17"/>
          <p:cNvSpPr/>
          <p:nvPr/>
        </p:nvSpPr>
        <p:spPr>
          <a:xfrm>
            <a:off x="7166050" y="1069850"/>
            <a:ext cx="1768500" cy="872700"/>
          </a:xfrm>
          <a:prstGeom prst="re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17"/>
          <p:cNvSpPr/>
          <p:nvPr/>
        </p:nvSpPr>
        <p:spPr>
          <a:xfrm>
            <a:off x="202350" y="1069850"/>
            <a:ext cx="1679400" cy="872700"/>
          </a:xfrm>
          <a:prstGeom prst="rect">
            <a:avLst/>
          </a:prstGeom>
          <a:solidFill>
            <a:srgbClr val="767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Prevalent Server-Side Attacks</a:t>
            </a:r>
            <a:endParaRPr/>
          </a:p>
        </p:txBody>
      </p:sp>
      <p:sp>
        <p:nvSpPr>
          <p:cNvPr id="3901" name="Google Shape;3901;p217"/>
          <p:cNvSpPr/>
          <p:nvPr/>
        </p:nvSpPr>
        <p:spPr>
          <a:xfrm>
            <a:off x="199625" y="1995700"/>
            <a:ext cx="1677900" cy="248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a:solidFill>
                <a:srgbClr val="24292E"/>
              </a:solidFill>
              <a:latin typeface="Roboto"/>
              <a:ea typeface="Roboto"/>
              <a:cs typeface="Roboto"/>
              <a:sym typeface="Roboto"/>
            </a:endParaRPr>
          </a:p>
          <a:p>
            <a:pPr marL="0" lvl="0" indent="0" algn="ctr" rtl="0">
              <a:lnSpc>
                <a:spcPct val="115000"/>
              </a:lnSpc>
              <a:spcBef>
                <a:spcPts val="1200"/>
              </a:spcBef>
              <a:spcAft>
                <a:spcPts val="0"/>
              </a:spcAft>
              <a:buClr>
                <a:schemeClr val="dk1"/>
              </a:buClr>
              <a:buSzPts val="1100"/>
              <a:buFont typeface="Arial"/>
              <a:buNone/>
            </a:pPr>
            <a:endParaRPr sz="1100">
              <a:solidFill>
                <a:srgbClr val="24292E"/>
              </a:solidFill>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
        <p:nvSpPr>
          <p:cNvPr id="3902" name="Google Shape;3902;p217"/>
          <p:cNvSpPr/>
          <p:nvPr/>
        </p:nvSpPr>
        <p:spPr>
          <a:xfrm>
            <a:off x="1944025" y="1995575"/>
            <a:ext cx="1677900" cy="248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b="1">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b="1">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100">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100">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ctr" rtl="0">
              <a:spcBef>
                <a:spcPts val="1200"/>
              </a:spcBef>
              <a:spcAft>
                <a:spcPts val="0"/>
              </a:spcAft>
              <a:buNone/>
            </a:pPr>
            <a:endParaRPr>
              <a:latin typeface="Roboto"/>
              <a:ea typeface="Roboto"/>
              <a:cs typeface="Roboto"/>
              <a:sym typeface="Roboto"/>
            </a:endParaRPr>
          </a:p>
        </p:txBody>
      </p:sp>
      <p:sp>
        <p:nvSpPr>
          <p:cNvPr id="3903" name="Google Shape;3903;p217"/>
          <p:cNvSpPr/>
          <p:nvPr/>
        </p:nvSpPr>
        <p:spPr>
          <a:xfrm>
            <a:off x="3688425" y="1995575"/>
            <a:ext cx="1677900" cy="248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
        <p:nvSpPr>
          <p:cNvPr id="3904" name="Google Shape;3904;p217"/>
          <p:cNvSpPr/>
          <p:nvPr/>
        </p:nvSpPr>
        <p:spPr>
          <a:xfrm>
            <a:off x="5432825" y="1995575"/>
            <a:ext cx="1677900" cy="248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b="1">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100">
              <a:solidFill>
                <a:srgbClr val="24292E"/>
              </a:solidFill>
              <a:latin typeface="Roboto"/>
              <a:ea typeface="Roboto"/>
              <a:cs typeface="Roboto"/>
              <a:sym typeface="Roboto"/>
            </a:endParaRPr>
          </a:p>
          <a:p>
            <a:pPr marL="0" lvl="0" indent="0" algn="ctr" rtl="0">
              <a:lnSpc>
                <a:spcPct val="115000"/>
              </a:lnSpc>
              <a:spcBef>
                <a:spcPts val="1200"/>
              </a:spcBef>
              <a:spcAft>
                <a:spcPts val="0"/>
              </a:spcAft>
              <a:buNone/>
            </a:pPr>
            <a:endParaRPr sz="1100">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l" rtl="0">
              <a:lnSpc>
                <a:spcPct val="115000"/>
              </a:lnSpc>
              <a:spcBef>
                <a:spcPts val="1200"/>
              </a:spcBef>
              <a:spcAft>
                <a:spcPts val="0"/>
              </a:spcAft>
              <a:buNone/>
            </a:pPr>
            <a:endParaRPr sz="1200" b="1">
              <a:solidFill>
                <a:srgbClr val="24292E"/>
              </a:solidFill>
              <a:latin typeface="Roboto"/>
              <a:ea typeface="Roboto"/>
              <a:cs typeface="Roboto"/>
              <a:sym typeface="Roboto"/>
            </a:endParaRPr>
          </a:p>
          <a:p>
            <a:pPr marL="0" lvl="0" indent="0" algn="l" rtl="0">
              <a:spcBef>
                <a:spcPts val="1200"/>
              </a:spcBef>
              <a:spcAft>
                <a:spcPts val="0"/>
              </a:spcAft>
              <a:buNone/>
            </a:pPr>
            <a:endParaRPr>
              <a:latin typeface="Roboto"/>
              <a:ea typeface="Roboto"/>
              <a:cs typeface="Roboto"/>
              <a:sym typeface="Roboto"/>
            </a:endParaRPr>
          </a:p>
        </p:txBody>
      </p:sp>
      <p:sp>
        <p:nvSpPr>
          <p:cNvPr id="3905" name="Google Shape;3905;p217"/>
          <p:cNvSpPr/>
          <p:nvPr/>
        </p:nvSpPr>
        <p:spPr>
          <a:xfrm>
            <a:off x="7177225" y="1995575"/>
            <a:ext cx="1768500" cy="2480400"/>
          </a:xfrm>
          <a:prstGeom prst="rect">
            <a:avLst/>
          </a:prstGeom>
          <a:solidFill>
            <a:srgbClr val="FFFFFF"/>
          </a:solidFill>
          <a:ln>
            <a:noFill/>
          </a:ln>
        </p:spPr>
        <p:txBody>
          <a:bodyPr spcFirstLastPara="1" wrap="square" lIns="28575" tIns="91425" rIns="91425" bIns="91425" anchor="ctr" anchorCtr="0">
            <a:noAutofit/>
          </a:bodyPr>
          <a:lstStyle/>
          <a:p>
            <a:pPr marL="0" lvl="0" indent="0" algn="ctr" rtl="0">
              <a:lnSpc>
                <a:spcPct val="115000"/>
              </a:lnSpc>
              <a:spcBef>
                <a:spcPts val="0"/>
              </a:spcBef>
              <a:spcAft>
                <a:spcPts val="0"/>
              </a:spcAft>
              <a:buNone/>
            </a:pPr>
            <a:endParaRPr>
              <a:solidFill>
                <a:srgbClr val="24292E"/>
              </a:solidFill>
              <a:latin typeface="Roboto"/>
              <a:ea typeface="Roboto"/>
              <a:cs typeface="Roboto"/>
              <a:sym typeface="Roboto"/>
            </a:endParaRPr>
          </a:p>
          <a:p>
            <a:pPr marL="0" lvl="0" indent="0" algn="ctr" rtl="0">
              <a:lnSpc>
                <a:spcPct val="115000"/>
              </a:lnSpc>
              <a:spcBef>
                <a:spcPts val="1200"/>
              </a:spcBef>
              <a:spcAft>
                <a:spcPts val="1200"/>
              </a:spcAft>
              <a:buNone/>
            </a:pPr>
            <a:endParaRPr sz="1300">
              <a:latin typeface="Roboto"/>
              <a:ea typeface="Roboto"/>
              <a:cs typeface="Roboto"/>
              <a:sym typeface="Roboto"/>
            </a:endParaRPr>
          </a:p>
        </p:txBody>
      </p:sp>
      <p:sp>
        <p:nvSpPr>
          <p:cNvPr id="3906" name="Google Shape;3906;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
        <p:nvSpPr>
          <p:cNvPr id="3907" name="Google Shape;3907;p217"/>
          <p:cNvSpPr txBox="1"/>
          <p:nvPr/>
        </p:nvSpPr>
        <p:spPr>
          <a:xfrm>
            <a:off x="177425" y="1185750"/>
            <a:ext cx="1700100" cy="43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b="1">
                <a:solidFill>
                  <a:srgbClr val="FFFFFF"/>
                </a:solidFill>
                <a:latin typeface="Roboto"/>
                <a:ea typeface="Roboto"/>
                <a:cs typeface="Roboto"/>
                <a:sym typeface="Roboto"/>
              </a:rPr>
              <a:t>Website Defacement</a:t>
            </a:r>
            <a:endParaRPr>
              <a:solidFill>
                <a:srgbClr val="FFFFFF"/>
              </a:solidFill>
            </a:endParaRPr>
          </a:p>
        </p:txBody>
      </p:sp>
      <p:sp>
        <p:nvSpPr>
          <p:cNvPr id="3908" name="Google Shape;3908;p217"/>
          <p:cNvSpPr txBox="1"/>
          <p:nvPr/>
        </p:nvSpPr>
        <p:spPr>
          <a:xfrm>
            <a:off x="1805875" y="1185750"/>
            <a:ext cx="1954200" cy="59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200" b="1">
                <a:solidFill>
                  <a:srgbClr val="FFFFFF"/>
                </a:solidFill>
                <a:latin typeface="Roboto"/>
                <a:ea typeface="Roboto"/>
                <a:cs typeface="Roboto"/>
                <a:sym typeface="Roboto"/>
              </a:rPr>
              <a:t> </a:t>
            </a:r>
            <a:r>
              <a:rPr lang="en" b="1">
                <a:solidFill>
                  <a:srgbClr val="FFFFFF"/>
                </a:solidFill>
                <a:latin typeface="Roboto"/>
                <a:ea typeface="Roboto"/>
                <a:cs typeface="Roboto"/>
                <a:sym typeface="Roboto"/>
              </a:rPr>
              <a:t>HTTP Response Splitting</a:t>
            </a:r>
            <a:endParaRPr>
              <a:solidFill>
                <a:srgbClr val="FFFFFF"/>
              </a:solidFill>
            </a:endParaRPr>
          </a:p>
        </p:txBody>
      </p:sp>
      <p:sp>
        <p:nvSpPr>
          <p:cNvPr id="3909" name="Google Shape;3909;p217"/>
          <p:cNvSpPr txBox="1"/>
          <p:nvPr/>
        </p:nvSpPr>
        <p:spPr>
          <a:xfrm>
            <a:off x="3623975" y="1185750"/>
            <a:ext cx="1824600" cy="756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b="1">
                <a:solidFill>
                  <a:srgbClr val="FFFFFF"/>
                </a:solidFill>
                <a:latin typeface="Roboto"/>
                <a:ea typeface="Roboto"/>
                <a:cs typeface="Roboto"/>
                <a:sym typeface="Roboto"/>
              </a:rPr>
              <a:t>Web Cache Poisoning</a:t>
            </a:r>
            <a:endParaRPr>
              <a:solidFill>
                <a:srgbClr val="FFFFFF"/>
              </a:solidFill>
            </a:endParaRPr>
          </a:p>
        </p:txBody>
      </p:sp>
      <p:sp>
        <p:nvSpPr>
          <p:cNvPr id="3910" name="Google Shape;3910;p217"/>
          <p:cNvSpPr txBox="1"/>
          <p:nvPr/>
        </p:nvSpPr>
        <p:spPr>
          <a:xfrm>
            <a:off x="5484525" y="1185750"/>
            <a:ext cx="1451400" cy="59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b="1">
                <a:solidFill>
                  <a:srgbClr val="FFFFFF"/>
                </a:solidFill>
                <a:latin typeface="Roboto"/>
                <a:ea typeface="Roboto"/>
                <a:cs typeface="Roboto"/>
                <a:sym typeface="Roboto"/>
              </a:rPr>
              <a:t>Parameter or URL Tampering</a:t>
            </a:r>
            <a:endParaRPr>
              <a:solidFill>
                <a:srgbClr val="FFFFFF"/>
              </a:solidFill>
            </a:endParaRPr>
          </a:p>
        </p:txBody>
      </p:sp>
      <p:sp>
        <p:nvSpPr>
          <p:cNvPr id="3911" name="Google Shape;3911;p217"/>
          <p:cNvSpPr txBox="1"/>
          <p:nvPr/>
        </p:nvSpPr>
        <p:spPr>
          <a:xfrm>
            <a:off x="7103275" y="1109550"/>
            <a:ext cx="1916400" cy="73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sz="1300" b="1">
                <a:solidFill>
                  <a:srgbClr val="FFFFFF"/>
                </a:solidFill>
                <a:latin typeface="Roboto"/>
                <a:ea typeface="Roboto"/>
                <a:cs typeface="Roboto"/>
                <a:sym typeface="Roboto"/>
              </a:rPr>
              <a:t>Path or </a:t>
            </a:r>
            <a:br>
              <a:rPr lang="en" sz="1300" b="1">
                <a:solidFill>
                  <a:srgbClr val="FFFFFF"/>
                </a:solidFill>
                <a:latin typeface="Roboto"/>
                <a:ea typeface="Roboto"/>
                <a:cs typeface="Roboto"/>
                <a:sym typeface="Roboto"/>
              </a:rPr>
            </a:br>
            <a:r>
              <a:rPr lang="en" sz="1300" b="1">
                <a:solidFill>
                  <a:srgbClr val="FFFFFF"/>
                </a:solidFill>
                <a:latin typeface="Roboto"/>
                <a:ea typeface="Roboto"/>
                <a:cs typeface="Roboto"/>
                <a:sym typeface="Roboto"/>
              </a:rPr>
              <a:t>Directory Traversal</a:t>
            </a:r>
            <a:r>
              <a:rPr lang="en" sz="1200">
                <a:solidFill>
                  <a:srgbClr val="FFFFFF"/>
                </a:solidFill>
                <a:latin typeface="Roboto"/>
                <a:ea typeface="Roboto"/>
                <a:cs typeface="Roboto"/>
                <a:sym typeface="Roboto"/>
              </a:rPr>
              <a:t> </a:t>
            </a:r>
            <a:r>
              <a:rPr lang="en" sz="1100">
                <a:solidFill>
                  <a:srgbClr val="FFFFFF"/>
                </a:solidFill>
                <a:latin typeface="Roboto"/>
                <a:ea typeface="Roboto"/>
                <a:cs typeface="Roboto"/>
                <a:sym typeface="Roboto"/>
              </a:rPr>
              <a:t>(</a:t>
            </a:r>
            <a:r>
              <a:rPr lang="en" sz="1100" b="1">
                <a:solidFill>
                  <a:srgbClr val="FFFFFF"/>
                </a:solidFill>
                <a:latin typeface="Roboto"/>
                <a:ea typeface="Roboto"/>
                <a:cs typeface="Roboto"/>
                <a:sym typeface="Roboto"/>
              </a:rPr>
              <a:t>dot-dot-slash attack)</a:t>
            </a:r>
            <a:endParaRPr sz="1100">
              <a:solidFill>
                <a:srgbClr val="FFFFFF"/>
              </a:solidFill>
            </a:endParaRPr>
          </a:p>
        </p:txBody>
      </p:sp>
      <p:sp>
        <p:nvSpPr>
          <p:cNvPr id="3912" name="Google Shape;3912;p217"/>
          <p:cNvSpPr txBox="1"/>
          <p:nvPr/>
        </p:nvSpPr>
        <p:spPr>
          <a:xfrm>
            <a:off x="1950925" y="2152075"/>
            <a:ext cx="1677900" cy="2323800"/>
          </a:xfrm>
          <a:prstGeom prst="rect">
            <a:avLst/>
          </a:prstGeom>
          <a:noFill/>
          <a:ln>
            <a:noFill/>
          </a:ln>
        </p:spPr>
        <p:txBody>
          <a:bodyPr spcFirstLastPara="1" wrap="square" lIns="91425" tIns="91425" rIns="91425" bIns="91425" anchor="t" anchorCtr="0">
            <a:noAutofit/>
          </a:bodyPr>
          <a:lstStyle/>
          <a:p>
            <a:pPr marL="57150" lvl="0" indent="0" algn="l" rtl="0">
              <a:lnSpc>
                <a:spcPct val="115000"/>
              </a:lnSpc>
              <a:spcBef>
                <a:spcPts val="0"/>
              </a:spcBef>
              <a:spcAft>
                <a:spcPts val="1200"/>
              </a:spcAft>
              <a:buNone/>
            </a:pPr>
            <a:r>
              <a:rPr lang="en" sz="1100">
                <a:latin typeface="Roboto"/>
                <a:ea typeface="Roboto"/>
                <a:cs typeface="Roboto"/>
                <a:sym typeface="Roboto"/>
              </a:rPr>
              <a:t>The server does not properly sanitize input values, such as character returns (CRs) and line feeds (LFs), allowing for attacks such as cross-site scripting.</a:t>
            </a:r>
            <a:endParaRPr/>
          </a:p>
        </p:txBody>
      </p:sp>
      <p:sp>
        <p:nvSpPr>
          <p:cNvPr id="3913" name="Google Shape;3913;p217"/>
          <p:cNvSpPr txBox="1"/>
          <p:nvPr/>
        </p:nvSpPr>
        <p:spPr>
          <a:xfrm>
            <a:off x="5448575" y="2152075"/>
            <a:ext cx="1677900" cy="2323800"/>
          </a:xfrm>
          <a:prstGeom prst="rect">
            <a:avLst/>
          </a:prstGeom>
          <a:noFill/>
          <a:ln>
            <a:noFill/>
          </a:ln>
        </p:spPr>
        <p:txBody>
          <a:bodyPr spcFirstLastPara="1" wrap="square" lIns="91425" tIns="91425" rIns="91425" bIns="91425" anchor="t" anchorCtr="0">
            <a:noAutofit/>
          </a:bodyPr>
          <a:lstStyle/>
          <a:p>
            <a:pPr marL="57150" lvl="0" indent="0" algn="l" rtl="0">
              <a:lnSpc>
                <a:spcPct val="115000"/>
              </a:lnSpc>
              <a:spcBef>
                <a:spcPts val="0"/>
              </a:spcBef>
              <a:spcAft>
                <a:spcPts val="1200"/>
              </a:spcAft>
              <a:buNone/>
            </a:pPr>
            <a:r>
              <a:rPr lang="en" sz="1100">
                <a:latin typeface="Roboto"/>
                <a:ea typeface="Roboto"/>
                <a:cs typeface="Roboto"/>
                <a:sym typeface="Roboto"/>
              </a:rPr>
              <a:t>Manipulation of parameters in a URL passed to a web server.</a:t>
            </a:r>
            <a:endParaRPr sz="1100">
              <a:latin typeface="Roboto"/>
              <a:ea typeface="Roboto"/>
              <a:cs typeface="Roboto"/>
              <a:sym typeface="Roboto"/>
            </a:endParaRPr>
          </a:p>
        </p:txBody>
      </p:sp>
      <p:sp>
        <p:nvSpPr>
          <p:cNvPr id="3914" name="Google Shape;3914;p217"/>
          <p:cNvSpPr txBox="1"/>
          <p:nvPr/>
        </p:nvSpPr>
        <p:spPr>
          <a:xfrm>
            <a:off x="7177225" y="2152075"/>
            <a:ext cx="1768500" cy="2323800"/>
          </a:xfrm>
          <a:prstGeom prst="rect">
            <a:avLst/>
          </a:prstGeom>
          <a:noFill/>
          <a:ln>
            <a:noFill/>
          </a:ln>
        </p:spPr>
        <p:txBody>
          <a:bodyPr spcFirstLastPara="1" wrap="square" lIns="91425" tIns="91425" rIns="91425" bIns="91425" anchor="t" anchorCtr="0">
            <a:noAutofit/>
          </a:bodyPr>
          <a:lstStyle/>
          <a:p>
            <a:pPr marL="57150" lvl="0" indent="0" algn="l" rtl="0">
              <a:lnSpc>
                <a:spcPct val="115000"/>
              </a:lnSpc>
              <a:spcBef>
                <a:spcPts val="0"/>
              </a:spcBef>
              <a:spcAft>
                <a:spcPts val="1200"/>
              </a:spcAft>
              <a:buNone/>
            </a:pPr>
            <a:r>
              <a:rPr lang="en" sz="1100">
                <a:latin typeface="Roboto"/>
                <a:ea typeface="Roboto"/>
                <a:cs typeface="Roboto"/>
                <a:sym typeface="Roboto"/>
              </a:rPr>
              <a:t>Used to navigate into files and directories with dot-dot-slash (</a:t>
            </a:r>
            <a:r>
              <a:rPr lang="en" sz="1100">
                <a:latin typeface="Inconsolata"/>
                <a:ea typeface="Inconsolata"/>
                <a:cs typeface="Inconsolata"/>
                <a:sym typeface="Inconsolata"/>
              </a:rPr>
              <a:t>../</a:t>
            </a:r>
            <a:r>
              <a:rPr lang="en" sz="1100">
                <a:latin typeface="Roboto"/>
                <a:ea typeface="Roboto"/>
                <a:cs typeface="Roboto"/>
                <a:sym typeface="Roboto"/>
              </a:rPr>
              <a:t>) as if navigating through directories in a terminal, with the aim of reaching folders outside of the root directory.</a:t>
            </a:r>
            <a:endParaRPr/>
          </a:p>
        </p:txBody>
      </p:sp>
      <p:sp>
        <p:nvSpPr>
          <p:cNvPr id="3915" name="Google Shape;3915;p217"/>
          <p:cNvSpPr txBox="1"/>
          <p:nvPr/>
        </p:nvSpPr>
        <p:spPr>
          <a:xfrm>
            <a:off x="203975" y="2152075"/>
            <a:ext cx="1677900" cy="2323800"/>
          </a:xfrm>
          <a:prstGeom prst="rect">
            <a:avLst/>
          </a:prstGeom>
          <a:noFill/>
          <a:ln>
            <a:noFill/>
          </a:ln>
        </p:spPr>
        <p:txBody>
          <a:bodyPr spcFirstLastPara="1" wrap="square" lIns="91425" tIns="91425" rIns="91425" bIns="91425" anchor="t" anchorCtr="0">
            <a:noAutofit/>
          </a:bodyPr>
          <a:lstStyle/>
          <a:p>
            <a:pPr marL="57150" lvl="0" indent="0" algn="l" rtl="0">
              <a:lnSpc>
                <a:spcPct val="115000"/>
              </a:lnSpc>
              <a:spcBef>
                <a:spcPts val="0"/>
              </a:spcBef>
              <a:spcAft>
                <a:spcPts val="1200"/>
              </a:spcAft>
              <a:buNone/>
            </a:pPr>
            <a:r>
              <a:rPr lang="en" sz="1100">
                <a:latin typeface="Roboto"/>
                <a:ea typeface="Roboto"/>
                <a:cs typeface="Roboto"/>
                <a:sym typeface="Roboto"/>
              </a:rPr>
              <a:t>An attack against a website that alters </a:t>
            </a:r>
            <a:br>
              <a:rPr lang="en" sz="1100">
                <a:latin typeface="Roboto"/>
                <a:ea typeface="Roboto"/>
                <a:cs typeface="Roboto"/>
                <a:sym typeface="Roboto"/>
              </a:rPr>
            </a:br>
            <a:r>
              <a:rPr lang="en" sz="1100">
                <a:latin typeface="Roboto"/>
                <a:ea typeface="Roboto"/>
                <a:cs typeface="Roboto"/>
                <a:sym typeface="Roboto"/>
              </a:rPr>
              <a:t>its appearance or the information it contains.</a:t>
            </a:r>
            <a:endParaRPr/>
          </a:p>
        </p:txBody>
      </p:sp>
      <p:sp>
        <p:nvSpPr>
          <p:cNvPr id="3916" name="Google Shape;3916;p217"/>
          <p:cNvSpPr txBox="1"/>
          <p:nvPr/>
        </p:nvSpPr>
        <p:spPr>
          <a:xfrm>
            <a:off x="3674725" y="2134350"/>
            <a:ext cx="1700100" cy="1725600"/>
          </a:xfrm>
          <a:prstGeom prst="rect">
            <a:avLst/>
          </a:prstGeom>
          <a:noFill/>
          <a:ln>
            <a:noFill/>
          </a:ln>
        </p:spPr>
        <p:txBody>
          <a:bodyPr spcFirstLastPara="1" wrap="square" lIns="91425" tIns="91425" rIns="91425" bIns="91425" anchor="t" anchorCtr="0">
            <a:noAutofit/>
          </a:bodyPr>
          <a:lstStyle/>
          <a:p>
            <a:pPr marL="57150" lvl="0" indent="0" algn="l" rtl="0">
              <a:lnSpc>
                <a:spcPct val="115000"/>
              </a:lnSpc>
              <a:spcBef>
                <a:spcPts val="0"/>
              </a:spcBef>
              <a:spcAft>
                <a:spcPts val="1200"/>
              </a:spcAft>
              <a:buNone/>
            </a:pPr>
            <a:r>
              <a:rPr lang="en" sz="1100">
                <a:latin typeface="Roboto"/>
                <a:ea typeface="Roboto"/>
                <a:cs typeface="Roboto"/>
                <a:sym typeface="Roboto"/>
              </a:rPr>
              <a:t>Involves replacing legitimate cached web pages with malicious content.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920"/>
        <p:cNvGrpSpPr/>
        <p:nvPr/>
      </p:nvGrpSpPr>
      <p:grpSpPr>
        <a:xfrm>
          <a:off x="0" y="0"/>
          <a:ext cx="0" cy="0"/>
          <a:chOff x="0" y="0"/>
          <a:chExt cx="0" cy="0"/>
        </a:xfrm>
      </p:grpSpPr>
      <p:sp>
        <p:nvSpPr>
          <p:cNvPr id="3921" name="Google Shape;3921;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Risk Mitigation: </a:t>
            </a:r>
            <a:r>
              <a:rPr lang="en">
                <a:latin typeface="Roboto Light"/>
                <a:ea typeface="Roboto Light"/>
                <a:cs typeface="Roboto Light"/>
                <a:sym typeface="Roboto Light"/>
              </a:rPr>
              <a:t>Input sanitization</a:t>
            </a:r>
            <a:endParaRPr>
              <a:latin typeface="Roboto Light"/>
              <a:ea typeface="Roboto Light"/>
              <a:cs typeface="Roboto Light"/>
              <a:sym typeface="Roboto Light"/>
            </a:endParaRPr>
          </a:p>
        </p:txBody>
      </p:sp>
      <p:sp>
        <p:nvSpPr>
          <p:cNvPr id="3922" name="Google Shape;3922;p2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Web application (preferably server-side) actively modifies user input to an acceptable format or blocks the user’s request.</a:t>
            </a:r>
            <a:endParaRPr/>
          </a:p>
          <a:p>
            <a:pPr marL="0" lvl="0" indent="0" algn="l" rtl="0">
              <a:spcBef>
                <a:spcPts val="0"/>
              </a:spcBef>
              <a:spcAft>
                <a:spcPts val="0"/>
              </a:spcAft>
              <a:buNone/>
            </a:pPr>
            <a:endParaRPr/>
          </a:p>
        </p:txBody>
      </p:sp>
      <p:sp>
        <p:nvSpPr>
          <p:cNvPr id="3923" name="Google Shape;3923;p2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924" name="Google Shape;3924;p218"/>
          <p:cNvCxnSpPr/>
          <p:nvPr/>
        </p:nvCxnSpPr>
        <p:spPr>
          <a:xfrm>
            <a:off x="1840550" y="1898325"/>
            <a:ext cx="0" cy="2760600"/>
          </a:xfrm>
          <a:prstGeom prst="straightConnector1">
            <a:avLst/>
          </a:prstGeom>
          <a:noFill/>
          <a:ln w="28575" cap="flat" cmpd="sng">
            <a:solidFill>
              <a:srgbClr val="000000"/>
            </a:solidFill>
            <a:prstDash val="dash"/>
            <a:round/>
            <a:headEnd type="none" w="med" len="med"/>
            <a:tailEnd type="none" w="med" len="med"/>
          </a:ln>
        </p:spPr>
      </p:cxnSp>
      <p:sp>
        <p:nvSpPr>
          <p:cNvPr id="3925" name="Google Shape;3925;p218"/>
          <p:cNvSpPr/>
          <p:nvPr/>
        </p:nvSpPr>
        <p:spPr>
          <a:xfrm>
            <a:off x="1018850" y="1528250"/>
            <a:ext cx="1643400" cy="608100"/>
          </a:xfrm>
          <a:prstGeom prst="roundRect">
            <a:avLst>
              <a:gd name="adj" fmla="val 16667"/>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Application</a:t>
            </a:r>
            <a:endParaRPr sz="1800">
              <a:solidFill>
                <a:srgbClr val="FFFFFF"/>
              </a:solidFill>
              <a:latin typeface="Roboto"/>
              <a:ea typeface="Roboto"/>
              <a:cs typeface="Roboto"/>
              <a:sym typeface="Roboto"/>
            </a:endParaRPr>
          </a:p>
        </p:txBody>
      </p:sp>
      <p:cxnSp>
        <p:nvCxnSpPr>
          <p:cNvPr id="3926" name="Google Shape;3926;p218"/>
          <p:cNvCxnSpPr/>
          <p:nvPr/>
        </p:nvCxnSpPr>
        <p:spPr>
          <a:xfrm>
            <a:off x="7220700" y="1898325"/>
            <a:ext cx="0" cy="2760600"/>
          </a:xfrm>
          <a:prstGeom prst="straightConnector1">
            <a:avLst/>
          </a:prstGeom>
          <a:noFill/>
          <a:ln w="28575" cap="flat" cmpd="sng">
            <a:solidFill>
              <a:srgbClr val="000000"/>
            </a:solidFill>
            <a:prstDash val="dash"/>
            <a:round/>
            <a:headEnd type="none" w="med" len="med"/>
            <a:tailEnd type="none" w="med" len="med"/>
          </a:ln>
        </p:spPr>
      </p:cxnSp>
      <p:sp>
        <p:nvSpPr>
          <p:cNvPr id="3927" name="Google Shape;3927;p218"/>
          <p:cNvSpPr/>
          <p:nvPr/>
        </p:nvSpPr>
        <p:spPr>
          <a:xfrm>
            <a:off x="6399000" y="1528250"/>
            <a:ext cx="1643400" cy="608100"/>
          </a:xfrm>
          <a:prstGeom prst="roundRect">
            <a:avLst>
              <a:gd name="adj" fmla="val 16667"/>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Validator</a:t>
            </a:r>
            <a:endParaRPr sz="1800">
              <a:solidFill>
                <a:srgbClr val="FFFFFF"/>
              </a:solidFill>
              <a:latin typeface="Roboto"/>
              <a:ea typeface="Roboto"/>
              <a:cs typeface="Roboto"/>
              <a:sym typeface="Roboto"/>
            </a:endParaRPr>
          </a:p>
        </p:txBody>
      </p:sp>
      <p:sp>
        <p:nvSpPr>
          <p:cNvPr id="3928" name="Google Shape;3928;p218"/>
          <p:cNvSpPr/>
          <p:nvPr/>
        </p:nvSpPr>
        <p:spPr>
          <a:xfrm>
            <a:off x="7037250" y="2598463"/>
            <a:ext cx="366900" cy="608100"/>
          </a:xfrm>
          <a:prstGeom prst="roundRect">
            <a:avLst>
              <a:gd name="adj" fmla="val 16667"/>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boto"/>
              <a:ea typeface="Roboto"/>
              <a:cs typeface="Roboto"/>
              <a:sym typeface="Roboto"/>
            </a:endParaRPr>
          </a:p>
        </p:txBody>
      </p:sp>
      <p:sp>
        <p:nvSpPr>
          <p:cNvPr id="3929" name="Google Shape;3929;p218"/>
          <p:cNvSpPr/>
          <p:nvPr/>
        </p:nvSpPr>
        <p:spPr>
          <a:xfrm>
            <a:off x="1657100" y="3751813"/>
            <a:ext cx="366900" cy="608100"/>
          </a:xfrm>
          <a:prstGeom prst="roundRect">
            <a:avLst>
              <a:gd name="adj" fmla="val 16667"/>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rgbClr val="FFFFFF"/>
              </a:solidFill>
              <a:latin typeface="Roboto"/>
              <a:ea typeface="Roboto"/>
              <a:cs typeface="Roboto"/>
              <a:sym typeface="Roboto"/>
            </a:endParaRPr>
          </a:p>
        </p:txBody>
      </p:sp>
      <p:cxnSp>
        <p:nvCxnSpPr>
          <p:cNvPr id="3930" name="Google Shape;3930;p218"/>
          <p:cNvCxnSpPr/>
          <p:nvPr/>
        </p:nvCxnSpPr>
        <p:spPr>
          <a:xfrm>
            <a:off x="1840550" y="2598475"/>
            <a:ext cx="5324400" cy="0"/>
          </a:xfrm>
          <a:prstGeom prst="straightConnector1">
            <a:avLst/>
          </a:prstGeom>
          <a:noFill/>
          <a:ln w="38100" cap="flat" cmpd="sng">
            <a:solidFill>
              <a:srgbClr val="FF0000"/>
            </a:solidFill>
            <a:prstDash val="solid"/>
            <a:round/>
            <a:headEnd type="none" w="med" len="med"/>
            <a:tailEnd type="stealth" w="med" len="med"/>
          </a:ln>
        </p:spPr>
      </p:cxnSp>
      <p:cxnSp>
        <p:nvCxnSpPr>
          <p:cNvPr id="3931" name="Google Shape;3931;p218"/>
          <p:cNvCxnSpPr/>
          <p:nvPr/>
        </p:nvCxnSpPr>
        <p:spPr>
          <a:xfrm>
            <a:off x="1909800" y="3751825"/>
            <a:ext cx="5324400" cy="0"/>
          </a:xfrm>
          <a:prstGeom prst="straightConnector1">
            <a:avLst/>
          </a:prstGeom>
          <a:noFill/>
          <a:ln w="38100" cap="flat" cmpd="sng">
            <a:solidFill>
              <a:srgbClr val="FF0000"/>
            </a:solidFill>
            <a:prstDash val="solid"/>
            <a:round/>
            <a:headEnd type="stealth" w="med" len="med"/>
            <a:tailEnd type="none" w="med" len="med"/>
          </a:ln>
        </p:spPr>
      </p:cxnSp>
      <p:sp>
        <p:nvSpPr>
          <p:cNvPr id="3932" name="Google Shape;3932;p218"/>
          <p:cNvSpPr txBox="1"/>
          <p:nvPr/>
        </p:nvSpPr>
        <p:spPr>
          <a:xfrm>
            <a:off x="3125575" y="2064775"/>
            <a:ext cx="28101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chemeClr val="dk1"/>
                </a:solidFill>
                <a:latin typeface="Inconsolata"/>
                <a:ea typeface="Inconsolata"/>
                <a:cs typeface="Inconsolata"/>
                <a:sym typeface="Inconsolata"/>
              </a:rPr>
              <a:t>Input()</a:t>
            </a:r>
            <a:endParaRPr sz="2400">
              <a:solidFill>
                <a:schemeClr val="dk1"/>
              </a:solidFill>
              <a:latin typeface="Inconsolata"/>
              <a:ea typeface="Inconsolata"/>
              <a:cs typeface="Inconsolata"/>
              <a:sym typeface="Inconsolata"/>
            </a:endParaRPr>
          </a:p>
          <a:p>
            <a:pPr marL="0" lvl="0" indent="0" algn="ctr" rtl="0">
              <a:spcBef>
                <a:spcPts val="0"/>
              </a:spcBef>
              <a:spcAft>
                <a:spcPts val="0"/>
              </a:spcAft>
              <a:buNone/>
            </a:pPr>
            <a:endParaRPr sz="2400">
              <a:latin typeface="Inconsolata"/>
              <a:ea typeface="Inconsolata"/>
              <a:cs typeface="Inconsolata"/>
              <a:sym typeface="Inconsolata"/>
            </a:endParaRPr>
          </a:p>
        </p:txBody>
      </p:sp>
      <p:sp>
        <p:nvSpPr>
          <p:cNvPr id="3933" name="Google Shape;3933;p218"/>
          <p:cNvSpPr txBox="1"/>
          <p:nvPr/>
        </p:nvSpPr>
        <p:spPr>
          <a:xfrm>
            <a:off x="3360125" y="3751825"/>
            <a:ext cx="28101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Inconsolata"/>
                <a:ea typeface="Inconsolata"/>
                <a:cs typeface="Inconsolata"/>
                <a:sym typeface="Inconsolata"/>
              </a:rPr>
              <a:t>Sanitized Input()</a:t>
            </a:r>
            <a:endParaRPr sz="2400">
              <a:latin typeface="Inconsolata"/>
              <a:ea typeface="Inconsolata"/>
              <a:cs typeface="Inconsolata"/>
              <a:sym typeface="Inconsolat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937"/>
        <p:cNvGrpSpPr/>
        <p:nvPr/>
      </p:nvGrpSpPr>
      <p:grpSpPr>
        <a:xfrm>
          <a:off x="0" y="0"/>
          <a:ext cx="0" cy="0"/>
          <a:chOff x="0" y="0"/>
          <a:chExt cx="0" cy="0"/>
        </a:xfrm>
      </p:grpSpPr>
      <p:sp>
        <p:nvSpPr>
          <p:cNvPr id="3938" name="Google Shape;3938;p2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Risk Mitigation: </a:t>
            </a:r>
            <a:r>
              <a:rPr lang="en">
                <a:solidFill>
                  <a:schemeClr val="dk1"/>
                </a:solidFill>
                <a:latin typeface="Roboto Light"/>
                <a:ea typeface="Roboto Light"/>
                <a:cs typeface="Roboto Light"/>
                <a:sym typeface="Roboto Light"/>
              </a:rPr>
              <a:t>Input validation</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3939" name="Google Shape;3939;p2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Checks that user input is in an acceptable format.</a:t>
            </a:r>
            <a:endParaRPr/>
          </a:p>
        </p:txBody>
      </p:sp>
      <p:sp>
        <p:nvSpPr>
          <p:cNvPr id="3940" name="Google Shape;3940;p2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941" name="Google Shape;3941;p219"/>
          <p:cNvSpPr/>
          <p:nvPr/>
        </p:nvSpPr>
        <p:spPr>
          <a:xfrm>
            <a:off x="1441750" y="1193113"/>
            <a:ext cx="5922900" cy="35712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19"/>
          <p:cNvSpPr/>
          <p:nvPr/>
        </p:nvSpPr>
        <p:spPr>
          <a:xfrm>
            <a:off x="1441750" y="1193100"/>
            <a:ext cx="5922900" cy="533700"/>
          </a:xfrm>
          <a:prstGeom prst="rect">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Password Verification </a:t>
            </a:r>
            <a:endParaRPr sz="1800" b="1">
              <a:latin typeface="Roboto"/>
              <a:ea typeface="Roboto"/>
              <a:cs typeface="Roboto"/>
              <a:sym typeface="Roboto"/>
            </a:endParaRPr>
          </a:p>
        </p:txBody>
      </p:sp>
      <p:sp>
        <p:nvSpPr>
          <p:cNvPr id="3943" name="Google Shape;3943;p219"/>
          <p:cNvSpPr txBox="1"/>
          <p:nvPr/>
        </p:nvSpPr>
        <p:spPr>
          <a:xfrm>
            <a:off x="1578125" y="1783995"/>
            <a:ext cx="5591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Username: </a:t>
            </a:r>
            <a:endParaRPr>
              <a:latin typeface="Roboto"/>
              <a:ea typeface="Roboto"/>
              <a:cs typeface="Roboto"/>
              <a:sym typeface="Roboto"/>
            </a:endParaRPr>
          </a:p>
        </p:txBody>
      </p:sp>
      <p:sp>
        <p:nvSpPr>
          <p:cNvPr id="3944" name="Google Shape;3944;p219"/>
          <p:cNvSpPr/>
          <p:nvPr/>
        </p:nvSpPr>
        <p:spPr>
          <a:xfrm>
            <a:off x="1578125" y="2148800"/>
            <a:ext cx="5455500" cy="364800"/>
          </a:xfrm>
          <a:prstGeom prst="roundRect">
            <a:avLst>
              <a:gd name="adj" fmla="val 16667"/>
            </a:avLst>
          </a:prstGeom>
          <a:solidFill>
            <a:srgbClr val="FFFFFF"/>
          </a:solidFill>
          <a:ln>
            <a:noFill/>
          </a:ln>
          <a:effectLst>
            <a:outerShdw blurRad="128588" dist="57150" dir="1200000" algn="bl" rotWithShape="0">
              <a:srgbClr val="3D85C6"/>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ghopkins6793@hotmail.com</a:t>
            </a:r>
            <a:endParaRPr/>
          </a:p>
        </p:txBody>
      </p:sp>
      <p:sp>
        <p:nvSpPr>
          <p:cNvPr id="3945" name="Google Shape;3945;p219"/>
          <p:cNvSpPr txBox="1"/>
          <p:nvPr/>
        </p:nvSpPr>
        <p:spPr>
          <a:xfrm>
            <a:off x="1578125" y="2665995"/>
            <a:ext cx="55917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Password: </a:t>
            </a:r>
            <a:endParaRPr>
              <a:latin typeface="Roboto"/>
              <a:ea typeface="Roboto"/>
              <a:cs typeface="Roboto"/>
              <a:sym typeface="Roboto"/>
            </a:endParaRPr>
          </a:p>
        </p:txBody>
      </p:sp>
      <p:sp>
        <p:nvSpPr>
          <p:cNvPr id="3946" name="Google Shape;3946;p219"/>
          <p:cNvSpPr/>
          <p:nvPr/>
        </p:nvSpPr>
        <p:spPr>
          <a:xfrm>
            <a:off x="1578125" y="3030800"/>
            <a:ext cx="5455500" cy="364800"/>
          </a:xfrm>
          <a:prstGeom prst="roundRect">
            <a:avLst>
              <a:gd name="adj" fmla="val 16667"/>
            </a:avLst>
          </a:prstGeom>
          <a:solidFill>
            <a:srgbClr val="FFFFFF"/>
          </a:solidFill>
          <a:ln w="28575" cap="flat" cmpd="sng">
            <a:solidFill>
              <a:srgbClr val="FF0000"/>
            </a:solidFill>
            <a:prstDash val="solid"/>
            <a:round/>
            <a:headEnd type="none" w="sm" len="sm"/>
            <a:tailEnd type="none" w="sm" len="sm"/>
          </a:ln>
          <a:effectLst>
            <a:outerShdw blurRad="128588" dist="57150" dir="1200000" algn="bl" rotWithShape="0">
              <a:srgbClr val="E06666"/>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
        <p:nvSpPr>
          <p:cNvPr id="3947" name="Google Shape;3947;p219"/>
          <p:cNvSpPr/>
          <p:nvPr/>
        </p:nvSpPr>
        <p:spPr>
          <a:xfrm>
            <a:off x="3273150" y="3183200"/>
            <a:ext cx="3429000" cy="14148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Password must contain the following:</a:t>
            </a:r>
            <a:br>
              <a:rPr lang="en" b="1"/>
            </a:br>
            <a:r>
              <a:rPr lang="en" b="1">
                <a:solidFill>
                  <a:srgbClr val="6AA84F"/>
                </a:solidFill>
              </a:rPr>
              <a:t>✓ At least one letter</a:t>
            </a:r>
            <a:endParaRPr b="1">
              <a:solidFill>
                <a:srgbClr val="6AA84F"/>
              </a:solidFill>
            </a:endParaRPr>
          </a:p>
          <a:p>
            <a:pPr marL="0" lvl="0" indent="0" algn="l" rtl="0">
              <a:lnSpc>
                <a:spcPct val="115000"/>
              </a:lnSpc>
              <a:spcBef>
                <a:spcPts val="0"/>
              </a:spcBef>
              <a:spcAft>
                <a:spcPts val="0"/>
              </a:spcAft>
              <a:buNone/>
            </a:pPr>
            <a:r>
              <a:rPr lang="en" b="1">
                <a:solidFill>
                  <a:srgbClr val="FF0000"/>
                </a:solidFill>
              </a:rPr>
              <a:t>X At least one capital letter </a:t>
            </a:r>
            <a:endParaRPr b="1">
              <a:solidFill>
                <a:srgbClr val="FF0000"/>
              </a:solidFill>
            </a:endParaRPr>
          </a:p>
          <a:p>
            <a:pPr marL="0" lvl="0" indent="0" algn="l" rtl="0">
              <a:lnSpc>
                <a:spcPct val="115000"/>
              </a:lnSpc>
              <a:spcBef>
                <a:spcPts val="0"/>
              </a:spcBef>
              <a:spcAft>
                <a:spcPts val="0"/>
              </a:spcAft>
              <a:buNone/>
            </a:pPr>
            <a:r>
              <a:rPr lang="en" b="1">
                <a:solidFill>
                  <a:srgbClr val="6AA84F"/>
                </a:solidFill>
              </a:rPr>
              <a:t>✓ At least one number</a:t>
            </a:r>
            <a:endParaRPr b="1">
              <a:solidFill>
                <a:srgbClr val="6AA84F"/>
              </a:solidFill>
            </a:endParaRPr>
          </a:p>
          <a:p>
            <a:pPr marL="0" lvl="0" indent="0" algn="l" rtl="0">
              <a:lnSpc>
                <a:spcPct val="115000"/>
              </a:lnSpc>
              <a:spcBef>
                <a:spcPts val="0"/>
              </a:spcBef>
              <a:spcAft>
                <a:spcPts val="0"/>
              </a:spcAft>
              <a:buNone/>
            </a:pPr>
            <a:r>
              <a:rPr lang="en" b="1">
                <a:solidFill>
                  <a:srgbClr val="FF0000"/>
                </a:solidFill>
              </a:rPr>
              <a:t>X </a:t>
            </a:r>
            <a:r>
              <a:rPr lang="en" b="1">
                <a:solidFill>
                  <a:srgbClr val="CC0000"/>
                </a:solidFill>
              </a:rPr>
              <a:t>Be at least 8 characters </a:t>
            </a:r>
            <a:endParaRPr b="1">
              <a:solidFill>
                <a:srgbClr val="CC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51"/>
        <p:cNvGrpSpPr/>
        <p:nvPr/>
      </p:nvGrpSpPr>
      <p:grpSpPr>
        <a:xfrm>
          <a:off x="0" y="0"/>
          <a:ext cx="0" cy="0"/>
          <a:chOff x="0" y="0"/>
          <a:chExt cx="0" cy="0"/>
        </a:xfrm>
      </p:grpSpPr>
      <p:sp>
        <p:nvSpPr>
          <p:cNvPr id="3952" name="Google Shape;3952;p22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3953" name="Google Shape;3953;p22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Client vs. Server Side Attacks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explore the differences between client- and server-side attacks.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endParaRPr sz="2000">
              <a:latin typeface="Roboto Light"/>
              <a:ea typeface="Roboto Light"/>
              <a:cs typeface="Roboto Light"/>
              <a:sym typeface="Roboto Light"/>
            </a:endParaRPr>
          </a:p>
        </p:txBody>
      </p:sp>
      <p:sp>
        <p:nvSpPr>
          <p:cNvPr id="3954" name="Google Shape;3954;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59" name="Google Shape;3959;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64</a:t>
            </a:fld>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963"/>
        <p:cNvGrpSpPr/>
        <p:nvPr/>
      </p:nvGrpSpPr>
      <p:grpSpPr>
        <a:xfrm>
          <a:off x="0" y="0"/>
          <a:ext cx="0" cy="0"/>
          <a:chOff x="0" y="0"/>
          <a:chExt cx="0" cy="0"/>
        </a:xfrm>
      </p:grpSpPr>
      <p:sp>
        <p:nvSpPr>
          <p:cNvPr id="3964" name="Google Shape;3964;p222"/>
          <p:cNvSpPr txBox="1">
            <a:spLocks noGrp="1"/>
          </p:cNvSpPr>
          <p:nvPr>
            <p:ph type="sldNum" idx="4294967295"/>
          </p:nvPr>
        </p:nvSpPr>
        <p:spPr>
          <a:xfrm>
            <a:off x="8688375" y="4881000"/>
            <a:ext cx="333600" cy="10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
              <a:t>47</a:t>
            </a:r>
            <a:endParaRPr sz="600"/>
          </a:p>
        </p:txBody>
      </p:sp>
      <p:pic>
        <p:nvPicPr>
          <p:cNvPr id="3965" name="Google Shape;3965;p222"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969"/>
        <p:cNvGrpSpPr/>
        <p:nvPr/>
      </p:nvGrpSpPr>
      <p:grpSpPr>
        <a:xfrm>
          <a:off x="0" y="0"/>
          <a:ext cx="0" cy="0"/>
          <a:chOff x="0" y="0"/>
          <a:chExt cx="0" cy="0"/>
        </a:xfrm>
      </p:grpSpPr>
      <p:sp>
        <p:nvSpPr>
          <p:cNvPr id="3970" name="Google Shape;3970;p223"/>
          <p:cNvSpPr txBox="1">
            <a:spLocks noGrp="1"/>
          </p:cNvSpPr>
          <p:nvPr>
            <p:ph type="title"/>
          </p:nvPr>
        </p:nvSpPr>
        <p:spPr>
          <a:xfrm>
            <a:off x="274325"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Reconnaissance </a:t>
            </a:r>
            <a:br>
              <a:rPr lang="en"/>
            </a:br>
            <a:r>
              <a:rPr lang="en"/>
              <a:t>and Information Gathering</a:t>
            </a:r>
            <a:endParaRPr/>
          </a:p>
        </p:txBody>
      </p:sp>
      <p:sp>
        <p:nvSpPr>
          <p:cNvPr id="3971" name="Google Shape;3971;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66</a:t>
            </a:fld>
            <a:endParaRPr sz="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2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977" name="Google Shape;3977;p22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978" name="Google Shape;3978;p22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979" name="Google Shape;3979;p224"/>
          <p:cNvCxnSpPr/>
          <p:nvPr/>
        </p:nvCxnSpPr>
        <p:spPr>
          <a:xfrm rot="10800000">
            <a:off x="4831848" y="3675050"/>
            <a:ext cx="3231900" cy="0"/>
          </a:xfrm>
          <a:prstGeom prst="straightConnector1">
            <a:avLst/>
          </a:prstGeom>
          <a:noFill/>
          <a:ln w="9525" cap="flat" cmpd="sng">
            <a:solidFill>
              <a:srgbClr val="A9B7C0"/>
            </a:solidFill>
            <a:prstDash val="solid"/>
            <a:round/>
            <a:headEnd type="none" w="sm" len="sm"/>
            <a:tailEnd type="none" w="sm" len="sm"/>
          </a:ln>
        </p:spPr>
      </p:cxnSp>
      <p:cxnSp>
        <p:nvCxnSpPr>
          <p:cNvPr id="3980" name="Google Shape;3980;p224"/>
          <p:cNvCxnSpPr/>
          <p:nvPr/>
        </p:nvCxnSpPr>
        <p:spPr>
          <a:xfrm rot="10800000">
            <a:off x="5446248" y="2379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3981" name="Google Shape;3981;p224"/>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3982" name="Google Shape;3982;p224"/>
          <p:cNvCxnSpPr/>
          <p:nvPr/>
        </p:nvCxnSpPr>
        <p:spPr>
          <a:xfrm rot="10800000">
            <a:off x="457250" y="3141650"/>
            <a:ext cx="3031500" cy="0"/>
          </a:xfrm>
          <a:prstGeom prst="straightConnector1">
            <a:avLst/>
          </a:prstGeom>
          <a:noFill/>
          <a:ln w="9525" cap="flat" cmpd="sng">
            <a:solidFill>
              <a:srgbClr val="A9B7C0"/>
            </a:solidFill>
            <a:prstDash val="solid"/>
            <a:round/>
            <a:headEnd type="none" w="sm" len="sm"/>
            <a:tailEnd type="none" w="sm" len="sm"/>
          </a:ln>
        </p:spPr>
      </p:cxnSp>
      <p:cxnSp>
        <p:nvCxnSpPr>
          <p:cNvPr id="3983" name="Google Shape;3983;p224"/>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984" name="Google Shape;3984;p224"/>
          <p:cNvSpPr/>
          <p:nvPr/>
        </p:nvSpPr>
        <p:spPr>
          <a:xfrm rot="-4979340">
            <a:off x="3044287" y="1151487"/>
            <a:ext cx="2767493" cy="2771887"/>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24"/>
          <p:cNvSpPr/>
          <p:nvPr/>
        </p:nvSpPr>
        <p:spPr>
          <a:xfrm rot="7923045">
            <a:off x="3022558" y="11491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24"/>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24"/>
          <p:cNvSpPr/>
          <p:nvPr/>
        </p:nvSpPr>
        <p:spPr>
          <a:xfrm rot="4022619">
            <a:off x="5167801" y="19159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24"/>
          <p:cNvSpPr/>
          <p:nvPr/>
        </p:nvSpPr>
        <p:spPr>
          <a:xfrm rot="-6818172">
            <a:off x="5165072" y="19064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24"/>
          <p:cNvSpPr/>
          <p:nvPr/>
        </p:nvSpPr>
        <p:spPr>
          <a:xfrm rot="-9361798">
            <a:off x="3032238" y="11431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24"/>
          <p:cNvSpPr/>
          <p:nvPr/>
        </p:nvSpPr>
        <p:spPr>
          <a:xfrm rot="-8939422">
            <a:off x="3497212" y="3137539"/>
            <a:ext cx="578242" cy="578192"/>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24"/>
          <p:cNvSpPr/>
          <p:nvPr/>
        </p:nvSpPr>
        <p:spPr>
          <a:xfrm rot="1821421">
            <a:off x="3497457" y="3137303"/>
            <a:ext cx="578171" cy="578109"/>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24"/>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24"/>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4"/>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24"/>
          <p:cNvSpPr/>
          <p:nvPr/>
        </p:nvSpPr>
        <p:spPr>
          <a:xfrm rot="8347474">
            <a:off x="4779056" y="31266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24"/>
          <p:cNvSpPr/>
          <p:nvPr/>
        </p:nvSpPr>
        <p:spPr>
          <a:xfrm rot="-2492975">
            <a:off x="4779130" y="31265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24"/>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24"/>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24"/>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4000" name="Google Shape;4000;p224"/>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4001" name="Google Shape;4001;p224"/>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02</a:t>
            </a:r>
            <a:endParaRPr sz="1600" b="1">
              <a:solidFill>
                <a:srgbClr val="A9B7C0"/>
              </a:solidFill>
              <a:latin typeface="Roboto"/>
              <a:ea typeface="Roboto"/>
              <a:cs typeface="Roboto"/>
              <a:sym typeface="Roboto"/>
            </a:endParaRPr>
          </a:p>
        </p:txBody>
      </p:sp>
      <p:sp>
        <p:nvSpPr>
          <p:cNvPr id="4002" name="Google Shape;4002;p224"/>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4003" name="Google Shape;4003;p224"/>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4004" name="Google Shape;4004;p224"/>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4005" name="Google Shape;4005;p224"/>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Exploitation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Active compromise of adversary’s apps, servers, or network, and averting physical, logical, or administrative controls. </a:t>
            </a:r>
            <a:endParaRPr>
              <a:solidFill>
                <a:srgbClr val="A9B7C0"/>
              </a:solidFill>
              <a:latin typeface="Roboto"/>
              <a:ea typeface="Roboto"/>
              <a:cs typeface="Roboto"/>
              <a:sym typeface="Roboto"/>
            </a:endParaRPr>
          </a:p>
        </p:txBody>
      </p:sp>
      <p:sp>
        <p:nvSpPr>
          <p:cNvPr id="4006" name="Google Shape;4006;p224"/>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4007" name="Google Shape;4007;p224"/>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rgbClr val="A9B7C0"/>
                </a:solidFill>
                <a:latin typeface="Roboto"/>
                <a:ea typeface="Roboto"/>
                <a:cs typeface="Roboto"/>
                <a:sym typeface="Roboto"/>
              </a:rPr>
              <a:t>Weaponization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Preparation of offensive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operations against specific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targets using information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gathered during reconnaissance.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4008" name="Google Shape;4008;p224"/>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Delivery</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Launch of the operation. Attacks carried out based on Red Team offensive strategies.</a:t>
            </a:r>
            <a:endParaRPr>
              <a:solidFill>
                <a:srgbClr val="A9B7C0"/>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4012"/>
        <p:cNvGrpSpPr/>
        <p:nvPr/>
      </p:nvGrpSpPr>
      <p:grpSpPr>
        <a:xfrm>
          <a:off x="0" y="0"/>
          <a:ext cx="0" cy="0"/>
          <a:chOff x="0" y="0"/>
          <a:chExt cx="0" cy="0"/>
        </a:xfrm>
      </p:grpSpPr>
      <p:sp>
        <p:nvSpPr>
          <p:cNvPr id="4013" name="Google Shape;4013;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Reconnaissance</a:t>
            </a:r>
            <a:endParaRPr/>
          </a:p>
        </p:txBody>
      </p:sp>
      <p:sp>
        <p:nvSpPr>
          <p:cNvPr id="4014" name="Google Shape;4014;p2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Facebook is the most popular online social media platform used today. </a:t>
            </a:r>
            <a:br>
              <a:rPr lang="en"/>
            </a:br>
            <a:br>
              <a:rPr lang="en"/>
            </a:br>
            <a:r>
              <a:rPr lang="en"/>
              <a:t>It can be thought of as an </a:t>
            </a:r>
            <a:br>
              <a:rPr lang="en"/>
            </a:br>
            <a:r>
              <a:rPr lang="en"/>
              <a:t>information wholesaler, </a:t>
            </a:r>
            <a:br>
              <a:rPr lang="en"/>
            </a:br>
            <a:r>
              <a:rPr lang="en"/>
              <a:t>making it incredibly </a:t>
            </a:r>
            <a:br>
              <a:rPr lang="en"/>
            </a:br>
            <a:r>
              <a:rPr lang="en"/>
              <a:t>desirable to attackers.</a:t>
            </a:r>
            <a:endParaRPr/>
          </a:p>
        </p:txBody>
      </p:sp>
      <p:sp>
        <p:nvSpPr>
          <p:cNvPr id="4015" name="Google Shape;4015;p2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016" name="Google Shape;4016;p225"/>
          <p:cNvPicPr preferRelativeResize="0"/>
          <p:nvPr/>
        </p:nvPicPr>
        <p:blipFill>
          <a:blip r:embed="rId3">
            <a:alphaModFix/>
          </a:blip>
          <a:stretch>
            <a:fillRect/>
          </a:stretch>
        </p:blipFill>
        <p:spPr>
          <a:xfrm>
            <a:off x="2650425" y="935175"/>
            <a:ext cx="6637876" cy="3981475"/>
          </a:xfrm>
          <a:prstGeom prst="rect">
            <a:avLst/>
          </a:prstGeom>
          <a:noFill/>
          <a:ln>
            <a:noFill/>
          </a:ln>
          <a:effectLst>
            <a:outerShdw blurRad="57150" dist="19050" dir="5400000" algn="bl" rotWithShape="0">
              <a:srgbClr val="000000">
                <a:alpha val="50000"/>
              </a:srgbClr>
            </a:outerShdw>
          </a:effectLst>
        </p:spPr>
      </p:pic>
      <p:pic>
        <p:nvPicPr>
          <p:cNvPr id="4017" name="Google Shape;4017;p225"/>
          <p:cNvPicPr preferRelativeResize="0"/>
          <p:nvPr/>
        </p:nvPicPr>
        <p:blipFill>
          <a:blip r:embed="rId4">
            <a:alphaModFix/>
          </a:blip>
          <a:stretch>
            <a:fillRect/>
          </a:stretch>
        </p:blipFill>
        <p:spPr>
          <a:xfrm>
            <a:off x="425150" y="3388201"/>
            <a:ext cx="1126851" cy="113364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4021"/>
        <p:cNvGrpSpPr/>
        <p:nvPr/>
      </p:nvGrpSpPr>
      <p:grpSpPr>
        <a:xfrm>
          <a:off x="0" y="0"/>
          <a:ext cx="0" cy="0"/>
          <a:chOff x="0" y="0"/>
          <a:chExt cx="0" cy="0"/>
        </a:xfrm>
      </p:grpSpPr>
      <p:pic>
        <p:nvPicPr>
          <p:cNvPr id="4022" name="Google Shape;4022;p226"/>
          <p:cNvPicPr preferRelativeResize="0"/>
          <p:nvPr/>
        </p:nvPicPr>
        <p:blipFill>
          <a:blip r:embed="rId3">
            <a:alphaModFix/>
          </a:blip>
          <a:stretch>
            <a:fillRect/>
          </a:stretch>
        </p:blipFill>
        <p:spPr>
          <a:xfrm>
            <a:off x="3443676" y="840400"/>
            <a:ext cx="5426001" cy="3830100"/>
          </a:xfrm>
          <a:prstGeom prst="rect">
            <a:avLst/>
          </a:prstGeom>
          <a:noFill/>
          <a:ln>
            <a:noFill/>
          </a:ln>
          <a:effectLst>
            <a:outerShdw blurRad="214313" algn="bl" rotWithShape="0">
              <a:srgbClr val="000000">
                <a:alpha val="19000"/>
              </a:srgbClr>
            </a:outerShdw>
          </a:effectLst>
        </p:spPr>
      </p:pic>
      <p:sp>
        <p:nvSpPr>
          <p:cNvPr id="4023" name="Google Shape;4023;p2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69</a:t>
            </a:fld>
            <a:endParaRPr sz="600">
              <a:solidFill>
                <a:srgbClr val="FFFFFF"/>
              </a:solidFill>
            </a:endParaRPr>
          </a:p>
        </p:txBody>
      </p:sp>
      <p:sp>
        <p:nvSpPr>
          <p:cNvPr id="4024" name="Google Shape;4024;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Reconnaissance</a:t>
            </a:r>
            <a:endParaRPr>
              <a:solidFill>
                <a:schemeClr val="dk1"/>
              </a:solidFill>
            </a:endParaRPr>
          </a:p>
          <a:p>
            <a:pPr marL="0" lvl="0" indent="0" algn="l" rtl="0">
              <a:spcBef>
                <a:spcPts val="0"/>
              </a:spcBef>
              <a:spcAft>
                <a:spcPts val="0"/>
              </a:spcAft>
              <a:buNone/>
            </a:pPr>
            <a:endParaRPr/>
          </a:p>
        </p:txBody>
      </p:sp>
      <p:sp>
        <p:nvSpPr>
          <p:cNvPr id="4025" name="Google Shape;4025;p226"/>
          <p:cNvSpPr txBox="1">
            <a:spLocks noGrp="1"/>
          </p:cNvSpPr>
          <p:nvPr>
            <p:ph type="subTitle" idx="1"/>
          </p:nvPr>
        </p:nvSpPr>
        <p:spPr>
          <a:xfrm>
            <a:off x="0" y="675975"/>
            <a:ext cx="3758700" cy="145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While not on the list, LinkedIn and its 500+ million users provide a wealth of information that can be used against employers and companies. </a:t>
            </a:r>
            <a:endParaRPr/>
          </a:p>
        </p:txBody>
      </p:sp>
      <p:sp>
        <p:nvSpPr>
          <p:cNvPr id="4026" name="Google Shape;4026;p2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027" name="Google Shape;4027;p226"/>
          <p:cNvPicPr preferRelativeResize="0"/>
          <p:nvPr/>
        </p:nvPicPr>
        <p:blipFill>
          <a:blip r:embed="rId4">
            <a:alphaModFix/>
          </a:blip>
          <a:stretch>
            <a:fillRect/>
          </a:stretch>
        </p:blipFill>
        <p:spPr>
          <a:xfrm>
            <a:off x="425150" y="3393500"/>
            <a:ext cx="1126850" cy="112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5"/>
        <p:cNvGrpSpPr/>
        <p:nvPr/>
      </p:nvGrpSpPr>
      <p:grpSpPr>
        <a:xfrm>
          <a:off x="0" y="0"/>
          <a:ext cx="0" cy="0"/>
          <a:chOff x="0" y="0"/>
          <a:chExt cx="0" cy="0"/>
        </a:xfrm>
      </p:grpSpPr>
      <p:pic>
        <p:nvPicPr>
          <p:cNvPr id="3096" name="Google Shape;3096;p16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97" name="Google Shape;3097;p164"/>
          <p:cNvSpPr/>
          <p:nvPr/>
        </p:nvSpPr>
        <p:spPr>
          <a:xfrm>
            <a:off x="0" y="0"/>
            <a:ext cx="4606800" cy="5143500"/>
          </a:xfrm>
          <a:prstGeom prst="rect">
            <a:avLst/>
          </a:prstGeom>
          <a:solidFill>
            <a:srgbClr val="000000">
              <a:alpha val="87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The Cyber Kill Chain</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099" name="Google Shape;3099;p164"/>
          <p:cNvSpPr txBox="1">
            <a:spLocks noGrp="1"/>
          </p:cNvSpPr>
          <p:nvPr>
            <p:ph type="subTitle" idx="1"/>
          </p:nvPr>
        </p:nvSpPr>
        <p:spPr>
          <a:xfrm>
            <a:off x="0" y="675975"/>
            <a:ext cx="4502400" cy="2767800"/>
          </a:xfrm>
          <a:prstGeom prst="rect">
            <a:avLst/>
          </a:prstGeom>
          <a:noFill/>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This framework enhances visibility into an attack by improving a security analyst’s understanding of an adversary’s tactics, techniques, and procedures. It does this by allowing the observation of an attack as it progresses through each stage of the kill chain.</a:t>
            </a:r>
            <a:endParaRPr>
              <a:solidFill>
                <a:srgbClr val="FFFFFF"/>
              </a:solidFill>
            </a:endParaRPr>
          </a:p>
        </p:txBody>
      </p:sp>
      <p:sp>
        <p:nvSpPr>
          <p:cNvPr id="3100" name="Google Shape;3100;p1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01" name="Google Shape;3101;p164"/>
          <p:cNvCxnSpPr/>
          <p:nvPr/>
        </p:nvCxnSpPr>
        <p:spPr>
          <a:xfrm>
            <a:off x="274375" y="640080"/>
            <a:ext cx="3900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4031"/>
        <p:cNvGrpSpPr/>
        <p:nvPr/>
      </p:nvGrpSpPr>
      <p:grpSpPr>
        <a:xfrm>
          <a:off x="0" y="0"/>
          <a:ext cx="0" cy="0"/>
          <a:chOff x="0" y="0"/>
          <a:chExt cx="0" cy="0"/>
        </a:xfrm>
      </p:grpSpPr>
      <p:sp>
        <p:nvSpPr>
          <p:cNvPr id="4032" name="Google Shape;4032;p2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70</a:t>
            </a:fld>
            <a:endParaRPr sz="600">
              <a:solidFill>
                <a:srgbClr val="FFFFFF"/>
              </a:solidFill>
            </a:endParaRPr>
          </a:p>
        </p:txBody>
      </p:sp>
      <p:sp>
        <p:nvSpPr>
          <p:cNvPr id="4033" name="Google Shape;4033;p2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Reconnaissance</a:t>
            </a:r>
            <a:endParaRPr>
              <a:solidFill>
                <a:schemeClr val="dk1"/>
              </a:solidFill>
            </a:endParaRPr>
          </a:p>
          <a:p>
            <a:pPr marL="0" lvl="0" indent="0" algn="l" rtl="0">
              <a:spcBef>
                <a:spcPts val="0"/>
              </a:spcBef>
              <a:spcAft>
                <a:spcPts val="0"/>
              </a:spcAft>
              <a:buNone/>
            </a:pPr>
            <a:endParaRPr/>
          </a:p>
        </p:txBody>
      </p:sp>
      <p:sp>
        <p:nvSpPr>
          <p:cNvPr id="4034" name="Google Shape;4034;p2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Social media has proven a profitable and effective way to build communities and engage customers. But to securely operate social media accounts, businesses must train employees to ensure they </a:t>
            </a:r>
            <a:r>
              <a:rPr lang="en" b="1"/>
              <a:t>do not</a:t>
            </a:r>
            <a:r>
              <a:rPr lang="en"/>
              <a:t>:</a:t>
            </a:r>
            <a:endParaRPr/>
          </a:p>
        </p:txBody>
      </p:sp>
      <p:sp>
        <p:nvSpPr>
          <p:cNvPr id="4035" name="Google Shape;4035;p2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036" name="Google Shape;4036;p227"/>
          <p:cNvGraphicFramePr/>
          <p:nvPr/>
        </p:nvGraphicFramePr>
        <p:xfrm>
          <a:off x="447675" y="1744375"/>
          <a:ext cx="8345850" cy="2928750"/>
        </p:xfrm>
        <a:graphic>
          <a:graphicData uri="http://schemas.openxmlformats.org/drawingml/2006/table">
            <a:tbl>
              <a:tblPr>
                <a:noFill/>
                <a:tableStyleId>{1C8DA2BD-5189-4690-A5F0-C0AF353CD466}</a:tableStyleId>
              </a:tblPr>
              <a:tblGrid>
                <a:gridCol w="1390975">
                  <a:extLst>
                    <a:ext uri="{9D8B030D-6E8A-4147-A177-3AD203B41FA5}">
                      <a16:colId xmlns:a16="http://schemas.microsoft.com/office/drawing/2014/main" val="20000"/>
                    </a:ext>
                  </a:extLst>
                </a:gridCol>
                <a:gridCol w="1390975">
                  <a:extLst>
                    <a:ext uri="{9D8B030D-6E8A-4147-A177-3AD203B41FA5}">
                      <a16:colId xmlns:a16="http://schemas.microsoft.com/office/drawing/2014/main" val="20001"/>
                    </a:ext>
                  </a:extLst>
                </a:gridCol>
                <a:gridCol w="1390975">
                  <a:extLst>
                    <a:ext uri="{9D8B030D-6E8A-4147-A177-3AD203B41FA5}">
                      <a16:colId xmlns:a16="http://schemas.microsoft.com/office/drawing/2014/main" val="20002"/>
                    </a:ext>
                  </a:extLst>
                </a:gridCol>
                <a:gridCol w="1390975">
                  <a:extLst>
                    <a:ext uri="{9D8B030D-6E8A-4147-A177-3AD203B41FA5}">
                      <a16:colId xmlns:a16="http://schemas.microsoft.com/office/drawing/2014/main" val="20003"/>
                    </a:ext>
                  </a:extLst>
                </a:gridCol>
                <a:gridCol w="1390975">
                  <a:extLst>
                    <a:ext uri="{9D8B030D-6E8A-4147-A177-3AD203B41FA5}">
                      <a16:colId xmlns:a16="http://schemas.microsoft.com/office/drawing/2014/main" val="20004"/>
                    </a:ext>
                  </a:extLst>
                </a:gridCol>
                <a:gridCol w="1390975">
                  <a:extLst>
                    <a:ext uri="{9D8B030D-6E8A-4147-A177-3AD203B41FA5}">
                      <a16:colId xmlns:a16="http://schemas.microsoft.com/office/drawing/2014/main" val="20005"/>
                    </a:ext>
                  </a:extLst>
                </a:gridCol>
              </a:tblGrid>
              <a:tr h="1145700">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B w="9525" cap="flat" cmpd="sng">
                      <a:solidFill>
                        <a:srgbClr val="9E9E9E">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749650">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Engage with suspicious posts.</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Share passwords.</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Click on ads.</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Use social media on public Wifi.</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Use the same password for extended periods of time.</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Follow accounts or people you don’t know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or haven’t vetted. </a:t>
                      </a:r>
                      <a:endParaRPr sz="1500">
                        <a:solidFill>
                          <a:schemeClr val="dk1"/>
                        </a:solidFill>
                        <a:latin typeface="Roboto"/>
                        <a:ea typeface="Roboto"/>
                        <a:cs typeface="Roboto"/>
                        <a:sym typeface="Roboto"/>
                      </a:endParaRPr>
                    </a:p>
                    <a:p>
                      <a:pPr marL="0" lvl="0" indent="0" algn="l" rtl="0">
                        <a:spcBef>
                          <a:spcPts val="0"/>
                        </a:spcBef>
                        <a:spcAft>
                          <a:spcPts val="0"/>
                        </a:spcAft>
                        <a:buNone/>
                      </a:pPr>
                      <a:endParaRPr sz="1500">
                        <a:latin typeface="Roboto"/>
                        <a:ea typeface="Roboto"/>
                        <a:cs typeface="Roboto"/>
                        <a:sym typeface="Roboto"/>
                      </a:endParaRPr>
                    </a:p>
                  </a:txBody>
                  <a:tcPr marL="182875" marR="91425" marT="91425" marB="91425">
                    <a:lnT w="9525" cap="flat" cmpd="sng">
                      <a:solidFill>
                        <a:srgbClr val="9E9E9E">
                          <a:alpha val="0"/>
                        </a:srgbClr>
                      </a:solidFill>
                      <a:prstDash val="solid"/>
                      <a:round/>
                      <a:headEnd type="none" w="sm" len="sm"/>
                      <a:tailEnd type="none" w="sm" len="sm"/>
                    </a:lnT>
                    <a:solidFill>
                      <a:srgbClr val="FFFFFF"/>
                    </a:solidFill>
                  </a:tcPr>
                </a:tc>
                <a:extLst>
                  <a:ext uri="{0D108BD9-81ED-4DB2-BD59-A6C34878D82A}">
                    <a16:rowId xmlns:a16="http://schemas.microsoft.com/office/drawing/2014/main" val="10001"/>
                  </a:ext>
                </a:extLst>
              </a:tr>
            </a:tbl>
          </a:graphicData>
        </a:graphic>
      </p:graphicFrame>
      <p:pic>
        <p:nvPicPr>
          <p:cNvPr id="4037" name="Google Shape;4037;p227"/>
          <p:cNvPicPr preferRelativeResize="0"/>
          <p:nvPr/>
        </p:nvPicPr>
        <p:blipFill>
          <a:blip r:embed="rId3">
            <a:alphaModFix/>
          </a:blip>
          <a:stretch>
            <a:fillRect/>
          </a:stretch>
        </p:blipFill>
        <p:spPr>
          <a:xfrm>
            <a:off x="703549" y="1977175"/>
            <a:ext cx="800025" cy="796000"/>
          </a:xfrm>
          <a:prstGeom prst="rect">
            <a:avLst/>
          </a:prstGeom>
          <a:noFill/>
          <a:ln>
            <a:noFill/>
          </a:ln>
          <a:effectLst>
            <a:outerShdw blurRad="57150" dist="19050" dir="5400000" algn="bl" rotWithShape="0">
              <a:srgbClr val="000000">
                <a:alpha val="50000"/>
              </a:srgbClr>
            </a:outerShdw>
          </a:effectLst>
        </p:spPr>
      </p:pic>
      <p:pic>
        <p:nvPicPr>
          <p:cNvPr id="4038" name="Google Shape;4038;p227"/>
          <p:cNvPicPr preferRelativeResize="0"/>
          <p:nvPr/>
        </p:nvPicPr>
        <p:blipFill rotWithShape="1">
          <a:blip r:embed="rId4">
            <a:alphaModFix/>
          </a:blip>
          <a:srcRect/>
          <a:stretch/>
        </p:blipFill>
        <p:spPr>
          <a:xfrm>
            <a:off x="2083374" y="1977175"/>
            <a:ext cx="800025" cy="796000"/>
          </a:xfrm>
          <a:prstGeom prst="rect">
            <a:avLst/>
          </a:prstGeom>
          <a:noFill/>
          <a:ln>
            <a:noFill/>
          </a:ln>
          <a:effectLst>
            <a:outerShdw blurRad="57150" dist="19050" dir="5400000" algn="bl" rotWithShape="0">
              <a:srgbClr val="000000">
                <a:alpha val="50000"/>
              </a:srgbClr>
            </a:outerShdw>
          </a:effectLst>
        </p:spPr>
      </p:pic>
      <p:pic>
        <p:nvPicPr>
          <p:cNvPr id="4039" name="Google Shape;4039;p227"/>
          <p:cNvPicPr preferRelativeResize="0"/>
          <p:nvPr/>
        </p:nvPicPr>
        <p:blipFill rotWithShape="1">
          <a:blip r:embed="rId5">
            <a:alphaModFix/>
          </a:blip>
          <a:srcRect t="248" b="258"/>
          <a:stretch/>
        </p:blipFill>
        <p:spPr>
          <a:xfrm>
            <a:off x="3497436" y="1977175"/>
            <a:ext cx="800025" cy="796000"/>
          </a:xfrm>
          <a:prstGeom prst="rect">
            <a:avLst/>
          </a:prstGeom>
          <a:noFill/>
          <a:ln>
            <a:noFill/>
          </a:ln>
          <a:effectLst>
            <a:outerShdw blurRad="57150" dist="19050" dir="5400000" algn="bl" rotWithShape="0">
              <a:srgbClr val="000000">
                <a:alpha val="50000"/>
              </a:srgbClr>
            </a:outerShdw>
          </a:effectLst>
        </p:spPr>
      </p:pic>
      <p:pic>
        <p:nvPicPr>
          <p:cNvPr id="4040" name="Google Shape;4040;p227"/>
          <p:cNvPicPr preferRelativeResize="0"/>
          <p:nvPr/>
        </p:nvPicPr>
        <p:blipFill rotWithShape="1">
          <a:blip r:embed="rId6">
            <a:alphaModFix/>
          </a:blip>
          <a:srcRect/>
          <a:stretch/>
        </p:blipFill>
        <p:spPr>
          <a:xfrm rot="10800000">
            <a:off x="4911486" y="1977175"/>
            <a:ext cx="800025" cy="796000"/>
          </a:xfrm>
          <a:prstGeom prst="rect">
            <a:avLst/>
          </a:prstGeom>
          <a:noFill/>
          <a:ln>
            <a:noFill/>
          </a:ln>
          <a:effectLst>
            <a:outerShdw blurRad="57150" dist="19050" dir="5400000" algn="bl" rotWithShape="0">
              <a:srgbClr val="000000">
                <a:alpha val="50000"/>
              </a:srgbClr>
            </a:outerShdw>
          </a:effectLst>
        </p:spPr>
      </p:pic>
      <p:pic>
        <p:nvPicPr>
          <p:cNvPr id="4041" name="Google Shape;4041;p227"/>
          <p:cNvPicPr preferRelativeResize="0"/>
          <p:nvPr/>
        </p:nvPicPr>
        <p:blipFill rotWithShape="1">
          <a:blip r:embed="rId7">
            <a:alphaModFix/>
          </a:blip>
          <a:srcRect t="248" b="258"/>
          <a:stretch/>
        </p:blipFill>
        <p:spPr>
          <a:xfrm>
            <a:off x="6325536" y="1977175"/>
            <a:ext cx="800025" cy="796000"/>
          </a:xfrm>
          <a:prstGeom prst="rect">
            <a:avLst/>
          </a:prstGeom>
          <a:noFill/>
          <a:ln>
            <a:noFill/>
          </a:ln>
          <a:effectLst>
            <a:outerShdw blurRad="57150" dist="19050" dir="5400000" algn="bl" rotWithShape="0">
              <a:srgbClr val="000000">
                <a:alpha val="50000"/>
              </a:srgbClr>
            </a:outerShdw>
          </a:effectLst>
        </p:spPr>
      </p:pic>
      <p:pic>
        <p:nvPicPr>
          <p:cNvPr id="4042" name="Google Shape;4042;p227"/>
          <p:cNvPicPr preferRelativeResize="0"/>
          <p:nvPr/>
        </p:nvPicPr>
        <p:blipFill rotWithShape="1">
          <a:blip r:embed="rId8">
            <a:alphaModFix/>
          </a:blip>
          <a:srcRect t="248" b="258"/>
          <a:stretch/>
        </p:blipFill>
        <p:spPr>
          <a:xfrm>
            <a:off x="7607936" y="1977175"/>
            <a:ext cx="800025" cy="7960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046"/>
        <p:cNvGrpSpPr/>
        <p:nvPr/>
      </p:nvGrpSpPr>
      <p:grpSpPr>
        <a:xfrm>
          <a:off x="0" y="0"/>
          <a:ext cx="0" cy="0"/>
          <a:chOff x="0" y="0"/>
          <a:chExt cx="0" cy="0"/>
        </a:xfrm>
      </p:grpSpPr>
      <p:sp>
        <p:nvSpPr>
          <p:cNvPr id="4047" name="Google Shape;4047;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Social Engineering</a:t>
            </a:r>
            <a:endParaRPr/>
          </a:p>
        </p:txBody>
      </p:sp>
      <p:sp>
        <p:nvSpPr>
          <p:cNvPr id="4048" name="Google Shape;4048;p2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attack surface is amplified for attackers who cross-reference information gathered from LinkedIn and Facebook, allowing them to carry out various social engineering attacks.</a:t>
            </a:r>
            <a:endParaRPr/>
          </a:p>
        </p:txBody>
      </p:sp>
      <p:sp>
        <p:nvSpPr>
          <p:cNvPr id="4049" name="Google Shape;4049;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71</a:t>
            </a:fld>
            <a:endParaRPr sz="600">
              <a:solidFill>
                <a:srgbClr val="FFFFFF"/>
              </a:solidFill>
            </a:endParaRPr>
          </a:p>
        </p:txBody>
      </p:sp>
      <p:pic>
        <p:nvPicPr>
          <p:cNvPr id="4050" name="Google Shape;4050;p228"/>
          <p:cNvPicPr preferRelativeResize="0"/>
          <p:nvPr/>
        </p:nvPicPr>
        <p:blipFill>
          <a:blip r:embed="rId3">
            <a:alphaModFix/>
          </a:blip>
          <a:stretch>
            <a:fillRect/>
          </a:stretch>
        </p:blipFill>
        <p:spPr>
          <a:xfrm>
            <a:off x="4286263" y="1564050"/>
            <a:ext cx="827470" cy="3662574"/>
          </a:xfrm>
          <a:prstGeom prst="rect">
            <a:avLst/>
          </a:prstGeom>
          <a:noFill/>
          <a:ln>
            <a:noFill/>
          </a:ln>
        </p:spPr>
      </p:pic>
      <p:sp>
        <p:nvSpPr>
          <p:cNvPr id="4051" name="Google Shape;4051;p228"/>
          <p:cNvSpPr/>
          <p:nvPr/>
        </p:nvSpPr>
        <p:spPr>
          <a:xfrm>
            <a:off x="1076325" y="1804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8"/>
          <p:cNvSpPr txBox="1">
            <a:spLocks noGrp="1"/>
          </p:cNvSpPr>
          <p:nvPr>
            <p:ph type="subTitle" idx="1"/>
          </p:nvPr>
        </p:nvSpPr>
        <p:spPr>
          <a:xfrm>
            <a:off x="-12300" y="2516850"/>
            <a:ext cx="4298400" cy="2544600"/>
          </a:xfrm>
          <a:prstGeom prst="rect">
            <a:avLst/>
          </a:prstGeom>
          <a:noFill/>
          <a:ln>
            <a:noFill/>
          </a:ln>
        </p:spPr>
        <p:txBody>
          <a:bodyPr spcFirstLastPara="1" wrap="square" lIns="457200" tIns="0" rIns="457200" bIns="0" anchor="t" anchorCtr="0">
            <a:noAutofit/>
          </a:bodyPr>
          <a:lstStyle/>
          <a:p>
            <a:pPr marL="320040" lvl="0" indent="-180340" algn="l" rtl="0">
              <a:lnSpc>
                <a:spcPct val="115000"/>
              </a:lnSpc>
              <a:spcBef>
                <a:spcPts val="0"/>
              </a:spcBef>
              <a:spcAft>
                <a:spcPts val="0"/>
              </a:spcAft>
              <a:buSzPts val="1400"/>
              <a:buChar char="●"/>
            </a:pPr>
            <a:r>
              <a:rPr lang="en" sz="1400" dirty="0"/>
              <a:t>Types of hardware and software </a:t>
            </a:r>
            <a:endParaRPr sz="1400" dirty="0"/>
          </a:p>
          <a:p>
            <a:pPr marL="320040" lvl="0" indent="-180340" algn="l" rtl="0">
              <a:lnSpc>
                <a:spcPct val="115000"/>
              </a:lnSpc>
              <a:spcBef>
                <a:spcPts val="0"/>
              </a:spcBef>
              <a:spcAft>
                <a:spcPts val="0"/>
              </a:spcAft>
              <a:buSzPts val="1400"/>
              <a:buChar char="●"/>
            </a:pPr>
            <a:r>
              <a:rPr lang="en" sz="1400" dirty="0"/>
              <a:t>used by a company </a:t>
            </a:r>
            <a:endParaRPr sz="1400" dirty="0"/>
          </a:p>
          <a:p>
            <a:pPr marL="320040" lvl="0" indent="-180340" algn="l" rtl="0">
              <a:lnSpc>
                <a:spcPct val="115000"/>
              </a:lnSpc>
              <a:spcBef>
                <a:spcPts val="0"/>
              </a:spcBef>
              <a:spcAft>
                <a:spcPts val="0"/>
              </a:spcAft>
              <a:buSzPts val="1400"/>
              <a:buChar char="●"/>
            </a:pPr>
            <a:r>
              <a:rPr lang="en" sz="1400" dirty="0"/>
              <a:t>First and last names of employees</a:t>
            </a:r>
            <a:endParaRPr sz="1400" dirty="0"/>
          </a:p>
          <a:p>
            <a:pPr marL="320040" lvl="0" indent="-180340" algn="l" rtl="0">
              <a:lnSpc>
                <a:spcPct val="115000"/>
              </a:lnSpc>
              <a:spcBef>
                <a:spcPts val="0"/>
              </a:spcBef>
              <a:spcAft>
                <a:spcPts val="0"/>
              </a:spcAft>
              <a:buSzPts val="1400"/>
              <a:buChar char="●"/>
            </a:pPr>
            <a:r>
              <a:rPr lang="en" sz="1400" dirty="0"/>
              <a:t>Employee position information</a:t>
            </a:r>
            <a:endParaRPr sz="1400" dirty="0"/>
          </a:p>
          <a:p>
            <a:pPr marL="320040" lvl="0" indent="-180340" algn="l" rtl="0">
              <a:lnSpc>
                <a:spcPct val="115000"/>
              </a:lnSpc>
              <a:spcBef>
                <a:spcPts val="0"/>
              </a:spcBef>
              <a:spcAft>
                <a:spcPts val="0"/>
              </a:spcAft>
              <a:buSzPts val="1400"/>
              <a:buChar char="●"/>
            </a:pPr>
            <a:r>
              <a:rPr lang="en" sz="1400" dirty="0"/>
              <a:t>Length of employment</a:t>
            </a:r>
            <a:endParaRPr sz="1400" dirty="0"/>
          </a:p>
          <a:p>
            <a:pPr marL="320040" lvl="0" indent="-180340" algn="l" rtl="0">
              <a:lnSpc>
                <a:spcPct val="115000"/>
              </a:lnSpc>
              <a:spcBef>
                <a:spcPts val="0"/>
              </a:spcBef>
              <a:spcAft>
                <a:spcPts val="0"/>
              </a:spcAft>
              <a:buSzPts val="1400"/>
              <a:buChar char="●"/>
            </a:pPr>
            <a:r>
              <a:rPr lang="en" sz="1400" dirty="0"/>
              <a:t>Prior work history</a:t>
            </a:r>
            <a:endParaRPr sz="1400" dirty="0"/>
          </a:p>
          <a:p>
            <a:pPr marL="320040" lvl="0" indent="-180340" algn="l" rtl="0">
              <a:lnSpc>
                <a:spcPct val="115000"/>
              </a:lnSpc>
              <a:spcBef>
                <a:spcPts val="0"/>
              </a:spcBef>
              <a:spcAft>
                <a:spcPts val="0"/>
              </a:spcAft>
              <a:buSzPts val="1400"/>
              <a:buChar char="●"/>
            </a:pPr>
            <a:r>
              <a:rPr lang="en" sz="1400" dirty="0"/>
              <a:t>Education</a:t>
            </a:r>
            <a:endParaRPr sz="1400" dirty="0"/>
          </a:p>
          <a:p>
            <a:pPr marL="320040" lvl="0" indent="-180340" algn="l" rtl="0">
              <a:lnSpc>
                <a:spcPct val="115000"/>
              </a:lnSpc>
              <a:spcBef>
                <a:spcPts val="0"/>
              </a:spcBef>
              <a:spcAft>
                <a:spcPts val="0"/>
              </a:spcAft>
              <a:buSzPts val="1400"/>
              <a:buChar char="●"/>
            </a:pPr>
            <a:r>
              <a:rPr lang="en" sz="1400" dirty="0"/>
              <a:t>Skills and endorsements</a:t>
            </a:r>
            <a:endParaRPr sz="1400" dirty="0"/>
          </a:p>
          <a:p>
            <a:pPr marL="320040" lvl="0" indent="-180340" algn="l" rtl="0">
              <a:lnSpc>
                <a:spcPct val="115000"/>
              </a:lnSpc>
              <a:spcBef>
                <a:spcPts val="0"/>
              </a:spcBef>
              <a:spcAft>
                <a:spcPts val="0"/>
              </a:spcAft>
              <a:buSzPts val="1400"/>
              <a:buChar char="●"/>
            </a:pPr>
            <a:r>
              <a:rPr lang="en" sz="1400" dirty="0"/>
              <a:t>Previous projects</a:t>
            </a:r>
            <a:endParaRPr sz="1400" dirty="0"/>
          </a:p>
        </p:txBody>
      </p:sp>
      <p:sp>
        <p:nvSpPr>
          <p:cNvPr id="4053" name="Google Shape;4053;p228"/>
          <p:cNvSpPr txBox="1">
            <a:spLocks noGrp="1"/>
          </p:cNvSpPr>
          <p:nvPr>
            <p:ph type="subTitle" idx="2"/>
          </p:nvPr>
        </p:nvSpPr>
        <p:spPr>
          <a:xfrm>
            <a:off x="1076325" y="180447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a:latin typeface="Roboto"/>
                <a:ea typeface="Roboto"/>
                <a:cs typeface="Roboto"/>
                <a:sym typeface="Roboto"/>
              </a:rPr>
              <a:t>LinkedIn</a:t>
            </a:r>
            <a:endParaRPr sz="1800" b="1">
              <a:latin typeface="Roboto"/>
              <a:ea typeface="Roboto"/>
              <a:cs typeface="Roboto"/>
              <a:sym typeface="Roboto"/>
            </a:endParaRPr>
          </a:p>
        </p:txBody>
      </p:sp>
      <p:sp>
        <p:nvSpPr>
          <p:cNvPr id="4054" name="Google Shape;4054;p228"/>
          <p:cNvSpPr/>
          <p:nvPr/>
        </p:nvSpPr>
        <p:spPr>
          <a:xfrm>
            <a:off x="5555425" y="1806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8"/>
          <p:cNvSpPr txBox="1">
            <a:spLocks noGrp="1"/>
          </p:cNvSpPr>
          <p:nvPr>
            <p:ph type="subTitle" idx="3"/>
          </p:nvPr>
        </p:nvSpPr>
        <p:spPr>
          <a:xfrm>
            <a:off x="4466800" y="2519100"/>
            <a:ext cx="4298400" cy="2544600"/>
          </a:xfrm>
          <a:prstGeom prst="rect">
            <a:avLst/>
          </a:prstGeom>
          <a:noFill/>
          <a:ln>
            <a:noFill/>
          </a:ln>
        </p:spPr>
        <p:txBody>
          <a:bodyPr spcFirstLastPara="1" wrap="square" lIns="457200" tIns="0" rIns="457200" bIns="0" anchor="t" anchorCtr="0">
            <a:noAutofit/>
          </a:bodyPr>
          <a:lstStyle/>
          <a:p>
            <a:pPr marL="320040" lvl="0" indent="-180340" algn="l" rtl="0">
              <a:lnSpc>
                <a:spcPct val="115000"/>
              </a:lnSpc>
              <a:spcBef>
                <a:spcPts val="0"/>
              </a:spcBef>
              <a:spcAft>
                <a:spcPts val="0"/>
              </a:spcAft>
              <a:buClr>
                <a:schemeClr val="dk1"/>
              </a:buClr>
              <a:buSzPts val="1400"/>
              <a:buChar char="●"/>
            </a:pPr>
            <a:r>
              <a:rPr lang="en">
                <a:solidFill>
                  <a:schemeClr val="dk1"/>
                </a:solidFill>
              </a:rPr>
              <a:t>Names of friends and family</a:t>
            </a:r>
            <a:endParaRPr>
              <a:solidFill>
                <a:schemeClr val="dk1"/>
              </a:solidFill>
            </a:endParaRPr>
          </a:p>
          <a:p>
            <a:pPr marL="320040" lvl="0" indent="-180340" algn="l" rtl="0">
              <a:lnSpc>
                <a:spcPct val="115000"/>
              </a:lnSpc>
              <a:spcBef>
                <a:spcPts val="0"/>
              </a:spcBef>
              <a:spcAft>
                <a:spcPts val="0"/>
              </a:spcAft>
              <a:buClr>
                <a:schemeClr val="dk1"/>
              </a:buClr>
              <a:buSzPts val="1400"/>
              <a:buChar char="●"/>
            </a:pPr>
            <a:r>
              <a:rPr lang="en">
                <a:solidFill>
                  <a:schemeClr val="dk1"/>
                </a:solidFill>
              </a:rPr>
              <a:t>Favorite hobbies</a:t>
            </a:r>
            <a:endParaRPr>
              <a:solidFill>
                <a:schemeClr val="dk1"/>
              </a:solidFill>
            </a:endParaRPr>
          </a:p>
          <a:p>
            <a:pPr marL="320040" lvl="0" indent="-180340" algn="l" rtl="0">
              <a:lnSpc>
                <a:spcPct val="115000"/>
              </a:lnSpc>
              <a:spcBef>
                <a:spcPts val="0"/>
              </a:spcBef>
              <a:spcAft>
                <a:spcPts val="0"/>
              </a:spcAft>
              <a:buClr>
                <a:schemeClr val="dk1"/>
              </a:buClr>
              <a:buSzPts val="1400"/>
              <a:buChar char="●"/>
            </a:pPr>
            <a:r>
              <a:rPr lang="en">
                <a:solidFill>
                  <a:schemeClr val="dk1"/>
                </a:solidFill>
              </a:rPr>
              <a:t>Vacation spots</a:t>
            </a:r>
            <a:endParaRPr>
              <a:solidFill>
                <a:schemeClr val="dk1"/>
              </a:solidFill>
            </a:endParaRPr>
          </a:p>
          <a:p>
            <a:pPr marL="320040" lvl="0" indent="-180340" algn="l" rtl="0">
              <a:lnSpc>
                <a:spcPct val="115000"/>
              </a:lnSpc>
              <a:spcBef>
                <a:spcPts val="0"/>
              </a:spcBef>
              <a:spcAft>
                <a:spcPts val="0"/>
              </a:spcAft>
              <a:buClr>
                <a:schemeClr val="dk1"/>
              </a:buClr>
              <a:buSzPts val="1400"/>
              <a:buChar char="●"/>
            </a:pPr>
            <a:r>
              <a:rPr lang="en">
                <a:solidFill>
                  <a:schemeClr val="dk1"/>
                </a:solidFill>
              </a:rPr>
              <a:t>Favorite books and movies</a:t>
            </a:r>
            <a:endParaRPr>
              <a:solidFill>
                <a:schemeClr val="dk1"/>
              </a:solidFill>
            </a:endParaRPr>
          </a:p>
          <a:p>
            <a:pPr marL="320040" lvl="0" indent="-180340" algn="l" rtl="0">
              <a:lnSpc>
                <a:spcPct val="115000"/>
              </a:lnSpc>
              <a:spcBef>
                <a:spcPts val="0"/>
              </a:spcBef>
              <a:spcAft>
                <a:spcPts val="0"/>
              </a:spcAft>
              <a:buClr>
                <a:schemeClr val="dk1"/>
              </a:buClr>
              <a:buSzPts val="1400"/>
              <a:buChar char="●"/>
            </a:pPr>
            <a:r>
              <a:rPr lang="en">
                <a:solidFill>
                  <a:schemeClr val="dk1"/>
                </a:solidFill>
              </a:rPr>
              <a:t>Favorite foods, drinks and restaurants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
        <p:nvSpPr>
          <p:cNvPr id="4056" name="Google Shape;4056;p228"/>
          <p:cNvSpPr txBox="1">
            <a:spLocks noGrp="1"/>
          </p:cNvSpPr>
          <p:nvPr>
            <p:ph type="subTitle" idx="4"/>
          </p:nvPr>
        </p:nvSpPr>
        <p:spPr>
          <a:xfrm>
            <a:off x="5555425" y="180672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800" b="1">
                <a:latin typeface="Roboto"/>
                <a:ea typeface="Roboto"/>
                <a:cs typeface="Roboto"/>
                <a:sym typeface="Roboto"/>
              </a:rPr>
              <a:t>Facebook</a:t>
            </a:r>
            <a:endParaRPr sz="1800" b="1">
              <a:latin typeface="Roboto"/>
              <a:ea typeface="Roboto"/>
              <a:cs typeface="Roboto"/>
              <a:sym typeface="Roboto"/>
            </a:endParaRPr>
          </a:p>
        </p:txBody>
      </p:sp>
      <p:pic>
        <p:nvPicPr>
          <p:cNvPr id="4057" name="Google Shape;4057;p228"/>
          <p:cNvPicPr preferRelativeResize="0"/>
          <p:nvPr/>
        </p:nvPicPr>
        <p:blipFill>
          <a:blip r:embed="rId4">
            <a:alphaModFix/>
          </a:blip>
          <a:stretch>
            <a:fillRect/>
          </a:stretch>
        </p:blipFill>
        <p:spPr>
          <a:xfrm>
            <a:off x="532425" y="1804475"/>
            <a:ext cx="477052" cy="476100"/>
          </a:xfrm>
          <a:prstGeom prst="rect">
            <a:avLst/>
          </a:prstGeom>
          <a:noFill/>
          <a:ln>
            <a:noFill/>
          </a:ln>
        </p:spPr>
      </p:pic>
      <p:pic>
        <p:nvPicPr>
          <p:cNvPr id="4058" name="Google Shape;4058;p228"/>
          <p:cNvPicPr preferRelativeResize="0"/>
          <p:nvPr/>
        </p:nvPicPr>
        <p:blipFill>
          <a:blip r:embed="rId5">
            <a:alphaModFix/>
          </a:blip>
          <a:stretch>
            <a:fillRect/>
          </a:stretch>
        </p:blipFill>
        <p:spPr>
          <a:xfrm>
            <a:off x="4966475" y="1804888"/>
            <a:ext cx="477050" cy="47992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62"/>
        <p:cNvGrpSpPr/>
        <p:nvPr/>
      </p:nvGrpSpPr>
      <p:grpSpPr>
        <a:xfrm>
          <a:off x="0" y="0"/>
          <a:ext cx="0" cy="0"/>
          <a:chOff x="0" y="0"/>
          <a:chExt cx="0" cy="0"/>
        </a:xfrm>
      </p:grpSpPr>
      <p:pic>
        <p:nvPicPr>
          <p:cNvPr id="4063" name="Google Shape;4063;p229"/>
          <p:cNvPicPr preferRelativeResize="0"/>
          <p:nvPr/>
        </p:nvPicPr>
        <p:blipFill>
          <a:blip r:embed="rId3">
            <a:alphaModFix/>
          </a:blip>
          <a:stretch>
            <a:fillRect/>
          </a:stretch>
        </p:blipFill>
        <p:spPr>
          <a:xfrm>
            <a:off x="0" y="0"/>
            <a:ext cx="9144000" cy="5143527"/>
          </a:xfrm>
          <a:prstGeom prst="rect">
            <a:avLst/>
          </a:prstGeom>
          <a:noFill/>
          <a:ln>
            <a:noFill/>
          </a:ln>
        </p:spPr>
      </p:pic>
      <p:sp>
        <p:nvSpPr>
          <p:cNvPr id="4064" name="Google Shape;4064;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72</a:t>
            </a:fld>
            <a:endParaRPr sz="600">
              <a:solidFill>
                <a:srgbClr val="FFFFFF"/>
              </a:solidFill>
            </a:endParaRPr>
          </a:p>
        </p:txBody>
      </p:sp>
      <p:sp>
        <p:nvSpPr>
          <p:cNvPr id="4065" name="Google Shape;4065;p229"/>
          <p:cNvSpPr txBox="1">
            <a:spLocks noGrp="1"/>
          </p:cNvSpPr>
          <p:nvPr>
            <p:ph type="title"/>
          </p:nvPr>
        </p:nvSpPr>
        <p:spPr>
          <a:xfrm>
            <a:off x="3762200" y="775975"/>
            <a:ext cx="4619400" cy="3799200"/>
          </a:xfrm>
          <a:prstGeom prst="rect">
            <a:avLst/>
          </a:prstGeom>
        </p:spPr>
        <p:txBody>
          <a:bodyPr spcFirstLastPara="1" wrap="square" lIns="457200" tIns="182875" rIns="274300" bIns="91425" anchor="t" anchorCtr="0">
            <a:noAutofit/>
          </a:bodyPr>
          <a:lstStyle/>
          <a:p>
            <a:pPr marL="0" lvl="0" indent="0" algn="l" rtl="0">
              <a:lnSpc>
                <a:spcPct val="115000"/>
              </a:lnSpc>
              <a:spcBef>
                <a:spcPts val="1100"/>
              </a:spcBef>
              <a:spcAft>
                <a:spcPts val="1100"/>
              </a:spcAft>
              <a:buClr>
                <a:schemeClr val="dk1"/>
              </a:buClr>
              <a:buSzPts val="1100"/>
              <a:buFont typeface="Arial"/>
              <a:buNone/>
            </a:pPr>
            <a:r>
              <a:rPr lang="en" sz="3000">
                <a:solidFill>
                  <a:srgbClr val="FFF2CC"/>
                </a:solidFill>
                <a:latin typeface="Roboto"/>
                <a:ea typeface="Roboto"/>
                <a:cs typeface="Roboto"/>
                <a:sym typeface="Roboto"/>
              </a:rPr>
              <a:t>Hackers also use more advanced forms of information gathering.</a:t>
            </a:r>
            <a:endParaRPr sz="3000">
              <a:solidFill>
                <a:srgbClr val="FFF2CC"/>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069"/>
        <p:cNvGrpSpPr/>
        <p:nvPr/>
      </p:nvGrpSpPr>
      <p:grpSpPr>
        <a:xfrm>
          <a:off x="0" y="0"/>
          <a:ext cx="0" cy="0"/>
          <a:chOff x="0" y="0"/>
          <a:chExt cx="0" cy="0"/>
        </a:xfrm>
      </p:grpSpPr>
      <p:pic>
        <p:nvPicPr>
          <p:cNvPr id="4070" name="Google Shape;4070;p230"/>
          <p:cNvPicPr preferRelativeResize="0"/>
          <p:nvPr/>
        </p:nvPicPr>
        <p:blipFill>
          <a:blip r:embed="rId3">
            <a:alphaModFix/>
          </a:blip>
          <a:stretch>
            <a:fillRect/>
          </a:stretch>
        </p:blipFill>
        <p:spPr>
          <a:xfrm>
            <a:off x="1959150" y="1294878"/>
            <a:ext cx="6512225" cy="3367650"/>
          </a:xfrm>
          <a:prstGeom prst="rect">
            <a:avLst/>
          </a:prstGeom>
          <a:noFill/>
          <a:ln>
            <a:noFill/>
          </a:ln>
        </p:spPr>
      </p:pic>
      <p:sp>
        <p:nvSpPr>
          <p:cNvPr id="4071" name="Google Shape;4071;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73</a:t>
            </a:fld>
            <a:endParaRPr sz="600">
              <a:solidFill>
                <a:srgbClr val="FFFFFF"/>
              </a:solidFill>
            </a:endParaRPr>
          </a:p>
        </p:txBody>
      </p:sp>
      <p:sp>
        <p:nvSpPr>
          <p:cNvPr id="4072" name="Google Shape;4072;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Web crawlers</a:t>
            </a:r>
            <a:endParaRPr>
              <a:solidFill>
                <a:srgbClr val="FFFFFF"/>
              </a:solidFill>
            </a:endParaRPr>
          </a:p>
        </p:txBody>
      </p:sp>
      <p:sp>
        <p:nvSpPr>
          <p:cNvPr id="4073" name="Google Shape;4073;p2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Web crawlers, also known as spiders and spiderbots, index sites to help search engines find content. </a:t>
            </a:r>
            <a:endParaRPr>
              <a:solidFill>
                <a:srgbClr val="FFFFFF"/>
              </a:solidFill>
            </a:endParaRPr>
          </a:p>
        </p:txBody>
      </p:sp>
      <p:sp>
        <p:nvSpPr>
          <p:cNvPr id="4074" name="Google Shape;4074;p2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78"/>
        <p:cNvGrpSpPr/>
        <p:nvPr/>
      </p:nvGrpSpPr>
      <p:grpSpPr>
        <a:xfrm>
          <a:off x="0" y="0"/>
          <a:ext cx="0" cy="0"/>
          <a:chOff x="0" y="0"/>
          <a:chExt cx="0" cy="0"/>
        </a:xfrm>
      </p:grpSpPr>
      <p:sp>
        <p:nvSpPr>
          <p:cNvPr id="4079" name="Google Shape;4079;p2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crawlers: </a:t>
            </a:r>
            <a:r>
              <a:rPr lang="en">
                <a:latin typeface="Inconsolata"/>
                <a:ea typeface="Inconsolata"/>
                <a:cs typeface="Inconsolata"/>
                <a:sym typeface="Inconsolata"/>
              </a:rPr>
              <a:t>robots.txt</a:t>
            </a:r>
            <a:r>
              <a:rPr lang="en">
                <a:latin typeface="Roboto Light"/>
                <a:ea typeface="Roboto Light"/>
                <a:cs typeface="Roboto Light"/>
                <a:sym typeface="Roboto Light"/>
              </a:rPr>
              <a:t> file</a:t>
            </a:r>
            <a:endParaRPr>
              <a:latin typeface="Roboto Light"/>
              <a:ea typeface="Roboto Light"/>
              <a:cs typeface="Roboto Light"/>
              <a:sym typeface="Roboto Light"/>
            </a:endParaRPr>
          </a:p>
        </p:txBody>
      </p:sp>
      <p:sp>
        <p:nvSpPr>
          <p:cNvPr id="4080" name="Google Shape;4080;p23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4081" name="Google Shape;4081;p231"/>
          <p:cNvGrpSpPr/>
          <p:nvPr/>
        </p:nvGrpSpPr>
        <p:grpSpPr>
          <a:xfrm>
            <a:off x="457181" y="1192703"/>
            <a:ext cx="533372" cy="533480"/>
            <a:chOff x="457200" y="1378813"/>
            <a:chExt cx="695400" cy="695450"/>
          </a:xfrm>
        </p:grpSpPr>
        <p:sp>
          <p:nvSpPr>
            <p:cNvPr id="4082" name="Google Shape;4082;p231"/>
            <p:cNvSpPr/>
            <p:nvPr/>
          </p:nvSpPr>
          <p:spPr>
            <a:xfrm>
              <a:off x="457200" y="1378813"/>
              <a:ext cx="695400" cy="621300"/>
            </a:xfrm>
            <a:prstGeom prst="roundRect">
              <a:avLst>
                <a:gd name="adj" fmla="val 16667"/>
              </a:avLst>
            </a:prstGeom>
            <a:solidFill>
              <a:srgbClr val="9FC5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083" name="Google Shape;4083;p231"/>
            <p:cNvSpPr/>
            <p:nvPr/>
          </p:nvSpPr>
          <p:spPr>
            <a:xfrm rot="10800000">
              <a:off x="634726" y="1885638"/>
              <a:ext cx="340325" cy="188625"/>
            </a:xfrm>
            <a:prstGeom prst="flowChartExtra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4" name="Google Shape;4084;p231"/>
          <p:cNvSpPr/>
          <p:nvPr/>
        </p:nvSpPr>
        <p:spPr>
          <a:xfrm flipH="1">
            <a:off x="724275" y="17853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31"/>
          <p:cNvSpPr txBox="1">
            <a:spLocks noGrp="1"/>
          </p:cNvSpPr>
          <p:nvPr>
            <p:ph type="subTitle" idx="1"/>
          </p:nvPr>
        </p:nvSpPr>
        <p:spPr>
          <a:xfrm>
            <a:off x="724275" y="1785375"/>
            <a:ext cx="25809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600">
                <a:latin typeface="Roboto"/>
                <a:ea typeface="Roboto"/>
                <a:cs typeface="Roboto"/>
                <a:sym typeface="Roboto"/>
              </a:rPr>
              <a:t>To hide information from web crawlers, </a:t>
            </a:r>
            <a:br>
              <a:rPr lang="en" sz="1600">
                <a:latin typeface="Roboto"/>
                <a:ea typeface="Roboto"/>
                <a:cs typeface="Roboto"/>
                <a:sym typeface="Roboto"/>
              </a:rPr>
            </a:br>
            <a:r>
              <a:rPr lang="en" sz="1600">
                <a:latin typeface="Roboto"/>
                <a:ea typeface="Roboto"/>
                <a:cs typeface="Roboto"/>
                <a:sym typeface="Roboto"/>
              </a:rPr>
              <a:t>such as sensitive web server information, website owners can </a:t>
            </a:r>
            <a:br>
              <a:rPr lang="en" sz="1600">
                <a:latin typeface="Roboto"/>
                <a:ea typeface="Roboto"/>
                <a:cs typeface="Roboto"/>
                <a:sym typeface="Roboto"/>
              </a:rPr>
            </a:br>
            <a:r>
              <a:rPr lang="en" sz="1600">
                <a:latin typeface="Roboto"/>
                <a:ea typeface="Roboto"/>
                <a:cs typeface="Roboto"/>
                <a:sym typeface="Roboto"/>
              </a:rPr>
              <a:t>use the </a:t>
            </a:r>
            <a:r>
              <a:rPr lang="en" sz="1600">
                <a:solidFill>
                  <a:srgbClr val="FFFFFF"/>
                </a:solidFill>
                <a:highlight>
                  <a:srgbClr val="000000"/>
                </a:highlight>
                <a:latin typeface="Inconsolata"/>
                <a:ea typeface="Inconsolata"/>
                <a:cs typeface="Inconsolata"/>
                <a:sym typeface="Inconsolata"/>
              </a:rPr>
              <a:t>robots.txt</a:t>
            </a:r>
            <a:r>
              <a:rPr lang="en" sz="1600">
                <a:latin typeface="Roboto"/>
                <a:ea typeface="Roboto"/>
                <a:cs typeface="Roboto"/>
                <a:sym typeface="Roboto"/>
              </a:rPr>
              <a:t> file.</a:t>
            </a:r>
            <a:endParaRPr sz="1600">
              <a:latin typeface="Roboto"/>
              <a:ea typeface="Roboto"/>
              <a:cs typeface="Roboto"/>
              <a:sym typeface="Roboto"/>
            </a:endParaRPr>
          </a:p>
        </p:txBody>
      </p:sp>
      <p:grpSp>
        <p:nvGrpSpPr>
          <p:cNvPr id="4086" name="Google Shape;4086;p231"/>
          <p:cNvGrpSpPr/>
          <p:nvPr/>
        </p:nvGrpSpPr>
        <p:grpSpPr>
          <a:xfrm>
            <a:off x="3305156" y="1192703"/>
            <a:ext cx="533372" cy="533480"/>
            <a:chOff x="457200" y="1378813"/>
            <a:chExt cx="695400" cy="695450"/>
          </a:xfrm>
        </p:grpSpPr>
        <p:sp>
          <p:nvSpPr>
            <p:cNvPr id="4087" name="Google Shape;4087;p231"/>
            <p:cNvSpPr/>
            <p:nvPr/>
          </p:nvSpPr>
          <p:spPr>
            <a:xfrm>
              <a:off x="457200" y="1378813"/>
              <a:ext cx="695400" cy="6213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088" name="Google Shape;4088;p231"/>
            <p:cNvSpPr/>
            <p:nvPr/>
          </p:nvSpPr>
          <p:spPr>
            <a:xfrm rot="10800000">
              <a:off x="634726" y="1885638"/>
              <a:ext cx="340325" cy="188625"/>
            </a:xfrm>
            <a:prstGeom prst="flowChartExtra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231"/>
          <p:cNvSpPr/>
          <p:nvPr/>
        </p:nvSpPr>
        <p:spPr>
          <a:xfrm flipH="1">
            <a:off x="3572250" y="17853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31"/>
          <p:cNvSpPr txBox="1">
            <a:spLocks noGrp="1"/>
          </p:cNvSpPr>
          <p:nvPr>
            <p:ph type="subTitle" idx="2"/>
          </p:nvPr>
        </p:nvSpPr>
        <p:spPr>
          <a:xfrm>
            <a:off x="3572250" y="17854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600">
                <a:latin typeface="Roboto"/>
                <a:ea typeface="Roboto"/>
                <a:cs typeface="Roboto"/>
                <a:sym typeface="Roboto"/>
              </a:rPr>
              <a:t>But excluding directories and pages indicates that they likely contain critical, sensitive data. This makes them attractive targets.</a:t>
            </a:r>
            <a:endParaRPr sz="1600">
              <a:latin typeface="Roboto"/>
              <a:ea typeface="Roboto"/>
              <a:cs typeface="Roboto"/>
              <a:sym typeface="Roboto"/>
            </a:endParaRPr>
          </a:p>
        </p:txBody>
      </p:sp>
      <p:grpSp>
        <p:nvGrpSpPr>
          <p:cNvPr id="4091" name="Google Shape;4091;p231"/>
          <p:cNvGrpSpPr/>
          <p:nvPr/>
        </p:nvGrpSpPr>
        <p:grpSpPr>
          <a:xfrm>
            <a:off x="6134081" y="1193453"/>
            <a:ext cx="533372" cy="533480"/>
            <a:chOff x="457200" y="1378813"/>
            <a:chExt cx="695400" cy="695450"/>
          </a:xfrm>
        </p:grpSpPr>
        <p:sp>
          <p:nvSpPr>
            <p:cNvPr id="4092" name="Google Shape;4092;p231"/>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093" name="Google Shape;4093;p231"/>
            <p:cNvSpPr/>
            <p:nvPr/>
          </p:nvSpPr>
          <p:spPr>
            <a:xfrm rot="10800000">
              <a:off x="634726" y="1885638"/>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4" name="Google Shape;4094;p231"/>
          <p:cNvSpPr/>
          <p:nvPr/>
        </p:nvSpPr>
        <p:spPr>
          <a:xfrm flipH="1">
            <a:off x="6401175" y="17861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31"/>
          <p:cNvSpPr txBox="1">
            <a:spLocks noGrp="1"/>
          </p:cNvSpPr>
          <p:nvPr>
            <p:ph type="subTitle" idx="3"/>
          </p:nvPr>
        </p:nvSpPr>
        <p:spPr>
          <a:xfrm>
            <a:off x="6401175" y="17861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600">
                <a:latin typeface="Roboto"/>
                <a:ea typeface="Roboto"/>
                <a:cs typeface="Roboto"/>
                <a:sym typeface="Roboto"/>
              </a:rPr>
              <a:t>Experienced criminal hackers will attempt to harvest the </a:t>
            </a:r>
            <a:r>
              <a:rPr lang="en" sz="1600">
                <a:solidFill>
                  <a:srgbClr val="FFFFFF"/>
                </a:solidFill>
                <a:highlight>
                  <a:schemeClr val="dk1"/>
                </a:highlight>
                <a:latin typeface="Inconsolata"/>
                <a:ea typeface="Inconsolata"/>
                <a:cs typeface="Inconsolata"/>
                <a:sym typeface="Inconsolata"/>
              </a:rPr>
              <a:t>robots.txt</a:t>
            </a:r>
            <a:r>
              <a:rPr lang="en" sz="1600">
                <a:latin typeface="Roboto"/>
                <a:ea typeface="Roboto"/>
                <a:cs typeface="Roboto"/>
                <a:sym typeface="Roboto"/>
              </a:rPr>
              <a:t> file to retrieve private data, such as content management system information and root directory structure.</a:t>
            </a:r>
            <a:endParaRPr sz="16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algn="l" rtl="0">
              <a:spcBef>
                <a:spcPts val="0"/>
              </a:spcBef>
              <a:spcAft>
                <a:spcPts val="0"/>
              </a:spcAft>
              <a:buNone/>
            </a:pPr>
            <a:endParaRPr sz="1600">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099"/>
        <p:cNvGrpSpPr/>
        <p:nvPr/>
      </p:nvGrpSpPr>
      <p:grpSpPr>
        <a:xfrm>
          <a:off x="0" y="0"/>
          <a:ext cx="0" cy="0"/>
          <a:chOff x="0" y="0"/>
          <a:chExt cx="0" cy="0"/>
        </a:xfrm>
      </p:grpSpPr>
      <p:cxnSp>
        <p:nvCxnSpPr>
          <p:cNvPr id="4100" name="Google Shape;4100;p232"/>
          <p:cNvCxnSpPr/>
          <p:nvPr/>
        </p:nvCxnSpPr>
        <p:spPr>
          <a:xfrm flipH="1">
            <a:off x="5236375" y="2472350"/>
            <a:ext cx="35100" cy="771000"/>
          </a:xfrm>
          <a:prstGeom prst="straightConnector1">
            <a:avLst/>
          </a:prstGeom>
          <a:noFill/>
          <a:ln w="28575" cap="flat" cmpd="sng">
            <a:solidFill>
              <a:srgbClr val="000000"/>
            </a:solidFill>
            <a:prstDash val="solid"/>
            <a:round/>
            <a:headEnd type="none" w="med" len="med"/>
            <a:tailEnd type="triangle" w="med" len="med"/>
          </a:ln>
        </p:spPr>
      </p:cxnSp>
      <p:cxnSp>
        <p:nvCxnSpPr>
          <p:cNvPr id="4101" name="Google Shape;4101;p232"/>
          <p:cNvCxnSpPr/>
          <p:nvPr/>
        </p:nvCxnSpPr>
        <p:spPr>
          <a:xfrm flipH="1">
            <a:off x="2941650" y="2350050"/>
            <a:ext cx="1902900" cy="803100"/>
          </a:xfrm>
          <a:prstGeom prst="straightConnector1">
            <a:avLst/>
          </a:prstGeom>
          <a:noFill/>
          <a:ln w="28575" cap="flat" cmpd="sng">
            <a:solidFill>
              <a:srgbClr val="000000"/>
            </a:solidFill>
            <a:prstDash val="solid"/>
            <a:round/>
            <a:headEnd type="none" w="med" len="med"/>
            <a:tailEnd type="triangle" w="med" len="med"/>
          </a:ln>
        </p:spPr>
      </p:cxnSp>
      <p:sp>
        <p:nvSpPr>
          <p:cNvPr id="4102" name="Google Shape;4102;p232"/>
          <p:cNvSpPr txBox="1"/>
          <p:nvPr/>
        </p:nvSpPr>
        <p:spPr>
          <a:xfrm>
            <a:off x="549275" y="3319550"/>
            <a:ext cx="3107700" cy="1430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82875" tIns="182875" rIns="182875" bIns="182875" anchor="t" anchorCtr="0">
            <a:noAutofit/>
          </a:bodyPr>
          <a:lstStyle/>
          <a:p>
            <a:pPr marL="5715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User-agent: *</a:t>
            </a:r>
            <a:endParaRPr sz="1300">
              <a:latin typeface="Inconsolata Regular"/>
              <a:ea typeface="Inconsolata Regular"/>
              <a:cs typeface="Inconsolata Regular"/>
              <a:sym typeface="Inconsolata Regular"/>
            </a:endParaRPr>
          </a:p>
          <a:p>
            <a:pPr marL="57150" marR="15240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Disallow: /</a:t>
            </a:r>
            <a:br>
              <a:rPr lang="en" sz="1300">
                <a:latin typeface="Inconsolata Regular"/>
                <a:ea typeface="Inconsolata Regular"/>
                <a:cs typeface="Inconsolata Regular"/>
                <a:sym typeface="Inconsolata Regular"/>
              </a:rPr>
            </a:br>
            <a:r>
              <a:rPr lang="en" sz="1200">
                <a:solidFill>
                  <a:schemeClr val="dk1"/>
                </a:solidFill>
                <a:highlight>
                  <a:srgbClr val="FFFF00"/>
                </a:highlight>
                <a:latin typeface="Roboto"/>
                <a:ea typeface="Roboto"/>
                <a:cs typeface="Roboto"/>
                <a:sym typeface="Roboto"/>
              </a:rPr>
              <a:t>Excludes all bots (indicated by the * wildcard symbol) from the entire server as indicated by disallowing access to the </a:t>
            </a:r>
            <a:r>
              <a:rPr lang="en" sz="1200" b="1">
                <a:solidFill>
                  <a:schemeClr val="dk1"/>
                </a:solidFill>
                <a:highlight>
                  <a:srgbClr val="FFFF00"/>
                </a:highlight>
                <a:latin typeface="Roboto"/>
                <a:ea typeface="Roboto"/>
                <a:cs typeface="Roboto"/>
                <a:sym typeface="Roboto"/>
              </a:rPr>
              <a:t>/</a:t>
            </a:r>
            <a:r>
              <a:rPr lang="en" sz="1200">
                <a:solidFill>
                  <a:schemeClr val="dk1"/>
                </a:solidFill>
                <a:highlight>
                  <a:srgbClr val="FFFF00"/>
                </a:highlight>
                <a:latin typeface="Roboto"/>
                <a:ea typeface="Roboto"/>
                <a:cs typeface="Roboto"/>
                <a:sym typeface="Roboto"/>
              </a:rPr>
              <a:t> root directory</a:t>
            </a:r>
            <a:endParaRPr sz="1200">
              <a:solidFill>
                <a:schemeClr val="dk1"/>
              </a:solidFill>
              <a:highlight>
                <a:srgbClr val="FFFF00"/>
              </a:highlight>
            </a:endParaRPr>
          </a:p>
          <a:p>
            <a:pPr marL="57150" marR="152400" lvl="0" indent="0" algn="l" rtl="0">
              <a:lnSpc>
                <a:spcPct val="100000"/>
              </a:lnSpc>
              <a:spcBef>
                <a:spcPts val="1200"/>
              </a:spcBef>
              <a:spcAft>
                <a:spcPts val="1200"/>
              </a:spcAft>
              <a:buNone/>
            </a:pPr>
            <a:endParaRPr sz="1300">
              <a:latin typeface="Inconsolata Regular"/>
              <a:ea typeface="Inconsolata Regular"/>
              <a:cs typeface="Inconsolata Regular"/>
              <a:sym typeface="Inconsolata Regular"/>
            </a:endParaRPr>
          </a:p>
        </p:txBody>
      </p:sp>
      <p:sp>
        <p:nvSpPr>
          <p:cNvPr id="4103" name="Google Shape;4103;p232"/>
          <p:cNvSpPr txBox="1"/>
          <p:nvPr/>
        </p:nvSpPr>
        <p:spPr>
          <a:xfrm>
            <a:off x="4031125" y="3319550"/>
            <a:ext cx="2410500" cy="1430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82875" tIns="182875" rIns="182875" bIns="182875" anchor="t" anchorCtr="0">
            <a:noAutofit/>
          </a:bodyPr>
          <a:lstStyle/>
          <a:p>
            <a:pPr marL="5715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User-agent: *</a:t>
            </a:r>
            <a:endParaRPr sz="1300">
              <a:latin typeface="Inconsolata Regular"/>
              <a:ea typeface="Inconsolata Regular"/>
              <a:cs typeface="Inconsolata Regular"/>
              <a:sym typeface="Inconsolata Regular"/>
            </a:endParaRPr>
          </a:p>
          <a:p>
            <a:pPr marL="5715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Disallow: /cgi-bin/</a:t>
            </a:r>
            <a:endParaRPr sz="1300">
              <a:latin typeface="Inconsolata Regular"/>
              <a:ea typeface="Inconsolata Regular"/>
              <a:cs typeface="Inconsolata Regular"/>
              <a:sym typeface="Inconsolata Regular"/>
            </a:endParaRPr>
          </a:p>
          <a:p>
            <a:pPr marL="5715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Disallow: /tmp/</a:t>
            </a:r>
            <a:endParaRPr sz="1300">
              <a:latin typeface="Inconsolata Regular"/>
              <a:ea typeface="Inconsolata Regular"/>
              <a:cs typeface="Inconsolata Regular"/>
              <a:sym typeface="Inconsolata Regular"/>
            </a:endParaRPr>
          </a:p>
          <a:p>
            <a:pPr marL="57150" marR="15240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Disallow: /user/</a:t>
            </a:r>
            <a:br>
              <a:rPr lang="en" sz="1300">
                <a:latin typeface="Inconsolata Regular"/>
                <a:ea typeface="Inconsolata Regular"/>
                <a:cs typeface="Inconsolata Regular"/>
                <a:sym typeface="Inconsolata Regular"/>
              </a:rPr>
            </a:br>
            <a:r>
              <a:rPr lang="en" sz="1200">
                <a:solidFill>
                  <a:srgbClr val="24292E"/>
                </a:solidFill>
                <a:highlight>
                  <a:srgbClr val="FFFF00"/>
                </a:highlight>
                <a:latin typeface="Roboto"/>
                <a:ea typeface="Roboto"/>
                <a:cs typeface="Roboto"/>
                <a:sym typeface="Roboto"/>
              </a:rPr>
              <a:t>Excludes all bots from specific directories.</a:t>
            </a:r>
            <a:endParaRPr sz="1200">
              <a:highlight>
                <a:srgbClr val="FFFF00"/>
              </a:highlight>
              <a:latin typeface="Inconsolata Regular"/>
              <a:ea typeface="Inconsolata Regular"/>
              <a:cs typeface="Inconsolata Regular"/>
              <a:sym typeface="Inconsolata Regular"/>
            </a:endParaRPr>
          </a:p>
          <a:p>
            <a:pPr marL="0" lvl="0" indent="0" algn="l" rtl="0">
              <a:lnSpc>
                <a:spcPct val="100000"/>
              </a:lnSpc>
              <a:spcBef>
                <a:spcPts val="1200"/>
              </a:spcBef>
              <a:spcAft>
                <a:spcPts val="0"/>
              </a:spcAft>
              <a:buNone/>
            </a:pPr>
            <a:endParaRPr sz="1100">
              <a:solidFill>
                <a:schemeClr val="dk1"/>
              </a:solidFill>
            </a:endParaRPr>
          </a:p>
          <a:p>
            <a:pPr marL="0" marR="152400" lvl="0" indent="0" algn="l" rtl="0">
              <a:lnSpc>
                <a:spcPct val="100000"/>
              </a:lnSpc>
              <a:spcBef>
                <a:spcPts val="0"/>
              </a:spcBef>
              <a:spcAft>
                <a:spcPts val="1200"/>
              </a:spcAft>
              <a:buNone/>
            </a:pPr>
            <a:endParaRPr sz="1000">
              <a:solidFill>
                <a:srgbClr val="24292E"/>
              </a:solidFill>
              <a:highlight>
                <a:srgbClr val="F6F8FA"/>
              </a:highlight>
              <a:latin typeface="Courier New"/>
              <a:ea typeface="Courier New"/>
              <a:cs typeface="Courier New"/>
              <a:sym typeface="Courier New"/>
            </a:endParaRPr>
          </a:p>
        </p:txBody>
      </p:sp>
      <p:sp>
        <p:nvSpPr>
          <p:cNvPr id="4104" name="Google Shape;4104;p232"/>
          <p:cNvSpPr/>
          <p:nvPr/>
        </p:nvSpPr>
        <p:spPr>
          <a:xfrm>
            <a:off x="6739675" y="3319550"/>
            <a:ext cx="2103600" cy="14307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182875" tIns="182875" rIns="182875" bIns="182875" anchor="t" anchorCtr="0">
            <a:noAutofit/>
          </a:bodyPr>
          <a:lstStyle/>
          <a:p>
            <a:pPr marL="0" lvl="0" indent="0" algn="l" rtl="0">
              <a:lnSpc>
                <a:spcPct val="100000"/>
              </a:lnSpc>
              <a:spcBef>
                <a:spcPts val="0"/>
              </a:spcBef>
              <a:spcAft>
                <a:spcPts val="0"/>
              </a:spcAft>
              <a:buNone/>
            </a:pPr>
            <a:r>
              <a:rPr lang="en" sz="1300">
                <a:latin typeface="Inconsolata Regular"/>
                <a:ea typeface="Inconsolata Regular"/>
                <a:cs typeface="Inconsolata Regular"/>
                <a:sym typeface="Inconsolata Regular"/>
              </a:rPr>
              <a:t>User-agent: BadBot</a:t>
            </a:r>
            <a:endParaRPr sz="1300">
              <a:latin typeface="Inconsolata Regular"/>
              <a:ea typeface="Inconsolata Regular"/>
              <a:cs typeface="Inconsolata Regular"/>
              <a:sym typeface="Inconsolata Regular"/>
            </a:endParaRPr>
          </a:p>
          <a:p>
            <a:pPr marL="0" marR="152400" lvl="0" indent="0" algn="l" rtl="0">
              <a:lnSpc>
                <a:spcPct val="100000"/>
              </a:lnSpc>
              <a:spcBef>
                <a:spcPts val="0"/>
              </a:spcBef>
              <a:spcAft>
                <a:spcPts val="1200"/>
              </a:spcAft>
              <a:buNone/>
            </a:pPr>
            <a:r>
              <a:rPr lang="en" sz="1300">
                <a:latin typeface="Inconsolata Regular"/>
                <a:ea typeface="Inconsolata Regular"/>
                <a:cs typeface="Inconsolata Regular"/>
                <a:sym typeface="Inconsolata Regular"/>
              </a:rPr>
              <a:t>Disallow: /</a:t>
            </a:r>
            <a:br>
              <a:rPr lang="en" sz="1300">
                <a:latin typeface="Inconsolata Regular"/>
                <a:ea typeface="Inconsolata Regular"/>
                <a:cs typeface="Inconsolata Regular"/>
                <a:sym typeface="Inconsolata Regular"/>
              </a:rPr>
            </a:br>
            <a:r>
              <a:rPr lang="en" sz="1200">
                <a:solidFill>
                  <a:schemeClr val="dk1"/>
                </a:solidFill>
                <a:highlight>
                  <a:srgbClr val="FFFF00"/>
                </a:highlight>
                <a:latin typeface="Roboto"/>
                <a:ea typeface="Roboto"/>
                <a:cs typeface="Roboto"/>
                <a:sym typeface="Roboto"/>
              </a:rPr>
              <a:t>Excludes a single bot (BadBot) from the entire server.</a:t>
            </a:r>
            <a:endParaRPr sz="1200">
              <a:solidFill>
                <a:srgbClr val="24292E"/>
              </a:solidFill>
              <a:highlight>
                <a:srgbClr val="FFFF00"/>
              </a:highlight>
              <a:latin typeface="Roboto"/>
              <a:ea typeface="Roboto"/>
              <a:cs typeface="Roboto"/>
              <a:sym typeface="Roboto"/>
            </a:endParaRPr>
          </a:p>
        </p:txBody>
      </p:sp>
      <p:sp>
        <p:nvSpPr>
          <p:cNvPr id="4105" name="Google Shape;4105;p2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75</a:t>
            </a:fld>
            <a:endParaRPr sz="600">
              <a:solidFill>
                <a:srgbClr val="FFFFFF"/>
              </a:solidFill>
            </a:endParaRPr>
          </a:p>
        </p:txBody>
      </p:sp>
      <p:sp>
        <p:nvSpPr>
          <p:cNvPr id="4106" name="Google Shape;4106;p2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robots.txt</a:t>
            </a:r>
            <a:endParaRPr/>
          </a:p>
        </p:txBody>
      </p:sp>
      <p:sp>
        <p:nvSpPr>
          <p:cNvPr id="4107" name="Google Shape;4107;p2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08" name="Google Shape;4108;p232"/>
          <p:cNvSpPr txBox="1">
            <a:spLocks noGrp="1"/>
          </p:cNvSpPr>
          <p:nvPr>
            <p:ph type="subTitle" idx="1"/>
          </p:nvPr>
        </p:nvSpPr>
        <p:spPr>
          <a:xfrm>
            <a:off x="0" y="675975"/>
            <a:ext cx="9144000" cy="83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bot wants to visit the following URL: </a:t>
            </a:r>
            <a:r>
              <a:rPr lang="en" u="sng">
                <a:highlight>
                  <a:srgbClr val="40B2E1"/>
                </a:highlight>
                <a:hlinkClick r:id="rId3"/>
              </a:rPr>
              <a:t>http://www.example.com/welcome.html</a:t>
            </a:r>
            <a:endParaRPr>
              <a:highlight>
                <a:srgbClr val="40B2E1"/>
              </a:highlight>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Prior to visiting the URL, it first checks </a:t>
            </a:r>
            <a:r>
              <a:rPr lang="en">
                <a:highlight>
                  <a:srgbClr val="40B2E1"/>
                </a:highlight>
              </a:rPr>
              <a:t>http://www.example.com/robots.txt </a:t>
            </a:r>
            <a:endParaRPr>
              <a:highlight>
                <a:srgbClr val="40B2E1"/>
              </a:highlight>
            </a:endParaRPr>
          </a:p>
          <a:p>
            <a:pPr marL="0" lvl="0" indent="0" algn="l" rtl="0">
              <a:spcBef>
                <a:spcPts val="0"/>
              </a:spcBef>
              <a:spcAft>
                <a:spcPts val="0"/>
              </a:spcAft>
              <a:buClr>
                <a:schemeClr val="dk1"/>
              </a:buClr>
              <a:buSzPts val="1100"/>
              <a:buFont typeface="Arial"/>
              <a:buNone/>
            </a:pPr>
            <a:r>
              <a:rPr lang="en"/>
              <a:t>It might receive any of the following responses:</a:t>
            </a:r>
            <a:endParaRPr/>
          </a:p>
        </p:txBody>
      </p:sp>
      <p:cxnSp>
        <p:nvCxnSpPr>
          <p:cNvPr id="4109" name="Google Shape;4109;p232"/>
          <p:cNvCxnSpPr/>
          <p:nvPr/>
        </p:nvCxnSpPr>
        <p:spPr>
          <a:xfrm>
            <a:off x="5578675" y="2340950"/>
            <a:ext cx="1902900" cy="803100"/>
          </a:xfrm>
          <a:prstGeom prst="straightConnector1">
            <a:avLst/>
          </a:prstGeom>
          <a:noFill/>
          <a:ln w="28575" cap="flat" cmpd="sng">
            <a:solidFill>
              <a:srgbClr val="000000"/>
            </a:solidFill>
            <a:prstDash val="solid"/>
            <a:round/>
            <a:headEnd type="none" w="med" len="med"/>
            <a:tailEnd type="triangle" w="med" len="med"/>
          </a:ln>
        </p:spPr>
      </p:cxnSp>
      <p:pic>
        <p:nvPicPr>
          <p:cNvPr id="4110" name="Google Shape;4110;p232"/>
          <p:cNvPicPr preferRelativeResize="0"/>
          <p:nvPr/>
        </p:nvPicPr>
        <p:blipFill>
          <a:blip r:embed="rId4">
            <a:alphaModFix/>
          </a:blip>
          <a:stretch>
            <a:fillRect/>
          </a:stretch>
        </p:blipFill>
        <p:spPr>
          <a:xfrm>
            <a:off x="4732825" y="1915800"/>
            <a:ext cx="1007100" cy="10071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114"/>
        <p:cNvGrpSpPr/>
        <p:nvPr/>
      </p:nvGrpSpPr>
      <p:grpSpPr>
        <a:xfrm>
          <a:off x="0" y="0"/>
          <a:ext cx="0" cy="0"/>
          <a:chOff x="0" y="0"/>
          <a:chExt cx="0" cy="0"/>
        </a:xfrm>
      </p:grpSpPr>
      <p:sp>
        <p:nvSpPr>
          <p:cNvPr id="4115" name="Google Shape;4115;p2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76</a:t>
            </a:fld>
            <a:endParaRPr sz="600">
              <a:solidFill>
                <a:srgbClr val="FFFFFF"/>
              </a:solidFill>
            </a:endParaRPr>
          </a:p>
        </p:txBody>
      </p:sp>
      <p:sp>
        <p:nvSpPr>
          <p:cNvPr id="4116" name="Google Shape;4116;p2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Bots</a:t>
            </a:r>
            <a:endParaRPr/>
          </a:p>
        </p:txBody>
      </p:sp>
      <p:cxnSp>
        <p:nvCxnSpPr>
          <p:cNvPr id="4117" name="Google Shape;4117;p233"/>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sp>
        <p:nvSpPr>
          <p:cNvPr id="4118" name="Google Shape;4118;p2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Two important security implications that organizations must consider when using </a:t>
            </a:r>
            <a:r>
              <a:rPr lang="en" sz="2000" b="1">
                <a:latin typeface="Inconsolata"/>
                <a:ea typeface="Inconsolata"/>
                <a:cs typeface="Inconsolata"/>
                <a:sym typeface="Inconsolata"/>
              </a:rPr>
              <a:t>/robots.txt</a:t>
            </a:r>
            <a:r>
              <a:rPr lang="en"/>
              <a:t> files:</a:t>
            </a:r>
            <a:endParaRPr/>
          </a:p>
        </p:txBody>
      </p:sp>
      <p:sp>
        <p:nvSpPr>
          <p:cNvPr id="4119" name="Google Shape;4119;p233"/>
          <p:cNvSpPr/>
          <p:nvPr/>
        </p:nvSpPr>
        <p:spPr>
          <a:xfrm>
            <a:off x="1076325" y="16521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233"/>
          <p:cNvGrpSpPr/>
          <p:nvPr/>
        </p:nvGrpSpPr>
        <p:grpSpPr>
          <a:xfrm>
            <a:off x="457206" y="1649903"/>
            <a:ext cx="533372" cy="533480"/>
            <a:chOff x="457200" y="1378813"/>
            <a:chExt cx="695400" cy="695450"/>
          </a:xfrm>
        </p:grpSpPr>
        <p:sp>
          <p:nvSpPr>
            <p:cNvPr id="4121" name="Google Shape;4121;p233"/>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22" name="Google Shape;4122;p233"/>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3" name="Google Shape;4123;p233"/>
          <p:cNvSpPr/>
          <p:nvPr/>
        </p:nvSpPr>
        <p:spPr>
          <a:xfrm>
            <a:off x="5555425" y="16544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4" name="Google Shape;4124;p233"/>
          <p:cNvGrpSpPr/>
          <p:nvPr/>
        </p:nvGrpSpPr>
        <p:grpSpPr>
          <a:xfrm>
            <a:off x="4936306" y="1652153"/>
            <a:ext cx="533372" cy="533480"/>
            <a:chOff x="457200" y="1378813"/>
            <a:chExt cx="695400" cy="695450"/>
          </a:xfrm>
        </p:grpSpPr>
        <p:sp>
          <p:nvSpPr>
            <p:cNvPr id="4125" name="Google Shape;4125;p233"/>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26" name="Google Shape;4126;p233"/>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233"/>
          <p:cNvSpPr txBox="1">
            <a:spLocks noGrp="1"/>
          </p:cNvSpPr>
          <p:nvPr>
            <p:ph type="subTitle" idx="1"/>
          </p:nvPr>
        </p:nvSpPr>
        <p:spPr>
          <a:xfrm>
            <a:off x="1188500" y="1652075"/>
            <a:ext cx="2945400" cy="47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Malicious Bots</a:t>
            </a:r>
            <a:endParaRPr sz="1600">
              <a:latin typeface="Roboto Medium"/>
              <a:ea typeface="Roboto Medium"/>
              <a:cs typeface="Roboto Medium"/>
              <a:sym typeface="Roboto Medium"/>
            </a:endParaRPr>
          </a:p>
        </p:txBody>
      </p:sp>
      <p:sp>
        <p:nvSpPr>
          <p:cNvPr id="4128" name="Google Shape;4128;p233"/>
          <p:cNvSpPr txBox="1">
            <a:spLocks noGrp="1"/>
          </p:cNvSpPr>
          <p:nvPr>
            <p:ph type="subTitle" idx="2"/>
          </p:nvPr>
        </p:nvSpPr>
        <p:spPr>
          <a:xfrm>
            <a:off x="5667625" y="1654325"/>
            <a:ext cx="2945400" cy="47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Medium"/>
                <a:ea typeface="Roboto Medium"/>
                <a:cs typeface="Roboto Medium"/>
                <a:sym typeface="Roboto Medium"/>
              </a:rPr>
              <a:t>“Don’t Look Here!”</a:t>
            </a:r>
            <a:endParaRPr sz="1600">
              <a:latin typeface="Roboto Medium"/>
              <a:ea typeface="Roboto Medium"/>
              <a:cs typeface="Roboto Medium"/>
              <a:sym typeface="Roboto Medium"/>
            </a:endParaRPr>
          </a:p>
        </p:txBody>
      </p:sp>
      <p:sp>
        <p:nvSpPr>
          <p:cNvPr id="4129" name="Google Shape;4129;p233"/>
          <p:cNvSpPr txBox="1"/>
          <p:nvPr/>
        </p:nvSpPr>
        <p:spPr>
          <a:xfrm>
            <a:off x="457200" y="2384350"/>
            <a:ext cx="3676800" cy="12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600">
                <a:latin typeface="Roboto"/>
                <a:ea typeface="Roboto"/>
                <a:cs typeface="Roboto"/>
                <a:sym typeface="Roboto"/>
              </a:rPr>
              <a:t>Bots can ignore your</a:t>
            </a:r>
            <a:r>
              <a:rPr lang="en" sz="1600"/>
              <a:t> </a:t>
            </a:r>
            <a:r>
              <a:rPr lang="en" sz="1600" b="1">
                <a:solidFill>
                  <a:srgbClr val="FFFFFF"/>
                </a:solidFill>
                <a:highlight>
                  <a:schemeClr val="dk1"/>
                </a:highlight>
                <a:latin typeface="Inconsolata"/>
                <a:ea typeface="Inconsolata"/>
                <a:cs typeface="Inconsolata"/>
                <a:sym typeface="Inconsolata"/>
              </a:rPr>
              <a:t>robots.txt</a:t>
            </a:r>
            <a:r>
              <a:rPr lang="en" sz="1600">
                <a:latin typeface="Roboto"/>
                <a:ea typeface="Roboto"/>
                <a:cs typeface="Roboto"/>
                <a:sym typeface="Roboto"/>
              </a:rPr>
              <a:t> file. Especially malware robots, which scan the web searching for security vulnerabilities.</a:t>
            </a:r>
            <a:endParaRPr sz="1600">
              <a:latin typeface="Roboto"/>
              <a:ea typeface="Roboto"/>
              <a:cs typeface="Roboto"/>
              <a:sym typeface="Roboto"/>
            </a:endParaRPr>
          </a:p>
        </p:txBody>
      </p:sp>
      <p:sp>
        <p:nvSpPr>
          <p:cNvPr id="4130" name="Google Shape;4130;p233"/>
          <p:cNvSpPr txBox="1"/>
          <p:nvPr/>
        </p:nvSpPr>
        <p:spPr>
          <a:xfrm>
            <a:off x="4936300" y="2384350"/>
            <a:ext cx="4207800" cy="211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600" b="1">
                <a:solidFill>
                  <a:srgbClr val="FFFFFF"/>
                </a:solidFill>
                <a:highlight>
                  <a:srgbClr val="000000"/>
                </a:highlight>
                <a:latin typeface="Inconsolata"/>
                <a:ea typeface="Inconsolata"/>
                <a:cs typeface="Inconsolata"/>
                <a:sym typeface="Inconsolata"/>
              </a:rPr>
              <a:t>robots.txt</a:t>
            </a:r>
            <a:r>
              <a:rPr lang="en" sz="1600">
                <a:latin typeface="Roboto"/>
                <a:ea typeface="Roboto"/>
                <a:cs typeface="Roboto"/>
                <a:sym typeface="Roboto"/>
              </a:rPr>
              <a:t> is available to the public. </a:t>
            </a:r>
            <a:endParaRPr sz="1600">
              <a:latin typeface="Roboto"/>
              <a:ea typeface="Roboto"/>
              <a:cs typeface="Roboto"/>
              <a:sym typeface="Roboto"/>
            </a:endParaRPr>
          </a:p>
          <a:p>
            <a:pPr marL="0" lvl="0" indent="0" algn="l" rtl="0">
              <a:lnSpc>
                <a:spcPct val="115000"/>
              </a:lnSpc>
              <a:spcBef>
                <a:spcPts val="1200"/>
              </a:spcBef>
              <a:spcAft>
                <a:spcPts val="1200"/>
              </a:spcAft>
              <a:buNone/>
            </a:pPr>
            <a:r>
              <a:rPr lang="en" sz="1600">
                <a:latin typeface="Roboto"/>
                <a:ea typeface="Roboto"/>
                <a:cs typeface="Roboto"/>
                <a:sym typeface="Roboto"/>
              </a:rPr>
              <a:t>Be aware that files that have </a:t>
            </a:r>
            <a:br>
              <a:rPr lang="en" sz="1600">
                <a:latin typeface="Roboto"/>
                <a:ea typeface="Roboto"/>
                <a:cs typeface="Roboto"/>
                <a:sym typeface="Roboto"/>
              </a:rPr>
            </a:br>
            <a:r>
              <a:rPr lang="en" sz="1600">
                <a:latin typeface="Roboto"/>
                <a:ea typeface="Roboto"/>
                <a:cs typeface="Roboto"/>
                <a:sym typeface="Roboto"/>
              </a:rPr>
              <a:t>been disallowed may be seen as opportunities to find important sensitive data. Otherwise they wouldn’t have been disallowed in the first place. </a:t>
            </a:r>
            <a:endParaRPr sz="1600">
              <a:latin typeface="Roboto"/>
              <a:ea typeface="Roboto"/>
              <a:cs typeface="Roboto"/>
              <a:sym typeface="Roboto"/>
            </a:endParaRPr>
          </a:p>
        </p:txBody>
      </p:sp>
      <p:cxnSp>
        <p:nvCxnSpPr>
          <p:cNvPr id="4131" name="Google Shape;4131;p233"/>
          <p:cNvCxnSpPr/>
          <p:nvPr/>
        </p:nvCxnSpPr>
        <p:spPr>
          <a:xfrm>
            <a:off x="4574888" y="1691275"/>
            <a:ext cx="0" cy="27990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1B8DBC"/>
        </a:solidFill>
        <a:effectLst/>
      </p:bgPr>
    </p:bg>
    <p:spTree>
      <p:nvGrpSpPr>
        <p:cNvPr id="1" name="Shape 4135"/>
        <p:cNvGrpSpPr/>
        <p:nvPr/>
      </p:nvGrpSpPr>
      <p:grpSpPr>
        <a:xfrm>
          <a:off x="0" y="0"/>
          <a:ext cx="0" cy="0"/>
          <a:chOff x="0" y="0"/>
          <a:chExt cx="0" cy="0"/>
        </a:xfrm>
      </p:grpSpPr>
      <p:sp>
        <p:nvSpPr>
          <p:cNvPr id="4136" name="Google Shape;4136;p2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77</a:t>
            </a:fld>
            <a:endParaRPr sz="600">
              <a:solidFill>
                <a:srgbClr val="FFFFFF"/>
              </a:solidFill>
            </a:endParaRPr>
          </a:p>
        </p:txBody>
      </p:sp>
      <p:pic>
        <p:nvPicPr>
          <p:cNvPr id="4137" name="Google Shape;4137;p234"/>
          <p:cNvPicPr preferRelativeResize="0"/>
          <p:nvPr/>
        </p:nvPicPr>
        <p:blipFill>
          <a:blip r:embed="rId3">
            <a:alphaModFix/>
          </a:blip>
          <a:stretch>
            <a:fillRect/>
          </a:stretch>
        </p:blipFill>
        <p:spPr>
          <a:xfrm flipH="1">
            <a:off x="3724600" y="-275900"/>
            <a:ext cx="5419400" cy="5419400"/>
          </a:xfrm>
          <a:prstGeom prst="rect">
            <a:avLst/>
          </a:prstGeom>
          <a:noFill/>
          <a:ln>
            <a:noFill/>
          </a:ln>
        </p:spPr>
      </p:pic>
      <p:sp>
        <p:nvSpPr>
          <p:cNvPr id="4138" name="Google Shape;4138;p2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highlight>
                  <a:srgbClr val="FFFF00"/>
                </a:highlight>
              </a:rPr>
              <a:t>WHOIS</a:t>
            </a:r>
            <a:endParaRPr>
              <a:highlight>
                <a:srgbClr val="FFFF00"/>
              </a:highlight>
            </a:endParaRPr>
          </a:p>
        </p:txBody>
      </p:sp>
      <p:sp>
        <p:nvSpPr>
          <p:cNvPr id="4139" name="Google Shape;4139;p234"/>
          <p:cNvSpPr txBox="1">
            <a:spLocks noGrp="1"/>
          </p:cNvSpPr>
          <p:nvPr>
            <p:ph type="subTitle" idx="1"/>
          </p:nvPr>
        </p:nvSpPr>
        <p:spPr>
          <a:xfrm>
            <a:off x="0" y="675975"/>
            <a:ext cx="4546800" cy="2838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Another effective reconnaissance tool is the </a:t>
            </a:r>
            <a:r>
              <a:rPr lang="en">
                <a:solidFill>
                  <a:schemeClr val="dk1"/>
                </a:solidFill>
                <a:highlight>
                  <a:srgbClr val="FFFF00"/>
                </a:highlight>
              </a:rPr>
              <a:t>WHOIS</a:t>
            </a:r>
            <a:r>
              <a:rPr lang="en"/>
              <a:t> protocol.</a:t>
            </a:r>
            <a:endParaRPr/>
          </a:p>
          <a:p>
            <a:pPr marL="0" lvl="0" indent="0" algn="l" rtl="0">
              <a:spcBef>
                <a:spcPts val="0"/>
              </a:spcBef>
              <a:spcAft>
                <a:spcPts val="0"/>
              </a:spcAft>
              <a:buNone/>
            </a:pPr>
            <a:r>
              <a:rPr lang="en">
                <a:solidFill>
                  <a:schemeClr val="dk1"/>
                </a:solidFill>
                <a:highlight>
                  <a:srgbClr val="FFFF00"/>
                </a:highlight>
              </a:rPr>
              <a:t>WHOIS</a:t>
            </a:r>
            <a:r>
              <a:rPr lang="en">
                <a:solidFill>
                  <a:schemeClr val="dk1"/>
                </a:solidFill>
              </a:rPr>
              <a:t> </a:t>
            </a:r>
            <a:r>
              <a:rPr lang="en"/>
              <a:t>is a query and response protocol used for querying the WHOIS database.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 you may recall from earlier units, a </a:t>
            </a:r>
            <a:r>
              <a:rPr lang="en">
                <a:highlight>
                  <a:srgbClr val="FFFF00"/>
                </a:highlight>
              </a:rPr>
              <a:t>WHOIS</a:t>
            </a:r>
            <a:r>
              <a:rPr lang="en"/>
              <a:t> database stores registered user information including IP address blocks, domain names, email and street addresses, and phone numbers. </a:t>
            </a:r>
            <a:endParaRPr/>
          </a:p>
          <a:p>
            <a:pPr marL="0" lvl="0" indent="0" algn="l" rtl="0">
              <a:spcBef>
                <a:spcPts val="0"/>
              </a:spcBef>
              <a:spcAft>
                <a:spcPts val="0"/>
              </a:spcAft>
              <a:buNone/>
            </a:pPr>
            <a:endParaRPr/>
          </a:p>
        </p:txBody>
      </p:sp>
      <p:sp>
        <p:nvSpPr>
          <p:cNvPr id="4140" name="Google Shape;4140;p2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1B8DBC"/>
        </a:solidFill>
        <a:effectLst/>
      </p:bgPr>
    </p:bg>
    <p:spTree>
      <p:nvGrpSpPr>
        <p:cNvPr id="1" name="Shape 4144"/>
        <p:cNvGrpSpPr/>
        <p:nvPr/>
      </p:nvGrpSpPr>
      <p:grpSpPr>
        <a:xfrm>
          <a:off x="0" y="0"/>
          <a:ext cx="0" cy="0"/>
          <a:chOff x="0" y="0"/>
          <a:chExt cx="0" cy="0"/>
        </a:xfrm>
      </p:grpSpPr>
      <p:sp>
        <p:nvSpPr>
          <p:cNvPr id="4145" name="Google Shape;4145;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Whois Demo</a:t>
            </a:r>
            <a:endParaRPr/>
          </a:p>
        </p:txBody>
      </p:sp>
      <p:sp>
        <p:nvSpPr>
          <p:cNvPr id="4146" name="Google Shape;4146;p2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using the WHOIS database with the following scenario: </a:t>
            </a:r>
            <a:endParaRPr/>
          </a:p>
        </p:txBody>
      </p:sp>
      <p:sp>
        <p:nvSpPr>
          <p:cNvPr id="4147" name="Google Shape;4147;p235"/>
          <p:cNvSpPr/>
          <p:nvPr/>
        </p:nvSpPr>
        <p:spPr>
          <a:xfrm>
            <a:off x="743025" y="2576350"/>
            <a:ext cx="2424900" cy="15984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35"/>
          <p:cNvSpPr txBox="1"/>
          <p:nvPr/>
        </p:nvSpPr>
        <p:spPr>
          <a:xfrm>
            <a:off x="826400" y="2680000"/>
            <a:ext cx="22581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100">
                <a:latin typeface="Roboto"/>
                <a:ea typeface="Roboto"/>
                <a:cs typeface="Roboto"/>
                <a:sym typeface="Roboto"/>
              </a:rPr>
              <a:t>A hacktivist is trying to infiltrate the local newspaper’s network, The Sacramento Bee, in order to deface their home web page.</a:t>
            </a:r>
            <a:endParaRPr>
              <a:latin typeface="Roboto"/>
              <a:ea typeface="Roboto"/>
              <a:cs typeface="Roboto"/>
              <a:sym typeface="Roboto"/>
            </a:endParaRPr>
          </a:p>
        </p:txBody>
      </p:sp>
      <p:pic>
        <p:nvPicPr>
          <p:cNvPr id="4149" name="Google Shape;4149;p235"/>
          <p:cNvPicPr preferRelativeResize="0"/>
          <p:nvPr/>
        </p:nvPicPr>
        <p:blipFill>
          <a:blip r:embed="rId3">
            <a:alphaModFix/>
          </a:blip>
          <a:stretch>
            <a:fillRect/>
          </a:stretch>
        </p:blipFill>
        <p:spPr>
          <a:xfrm>
            <a:off x="952775" y="1500850"/>
            <a:ext cx="1658175" cy="1179150"/>
          </a:xfrm>
          <a:prstGeom prst="rect">
            <a:avLst/>
          </a:prstGeom>
          <a:noFill/>
          <a:ln>
            <a:noFill/>
          </a:ln>
        </p:spPr>
      </p:pic>
      <p:pic>
        <p:nvPicPr>
          <p:cNvPr id="4150" name="Google Shape;4150;p235"/>
          <p:cNvPicPr preferRelativeResize="0"/>
          <p:nvPr/>
        </p:nvPicPr>
        <p:blipFill>
          <a:blip r:embed="rId4">
            <a:alphaModFix/>
          </a:blip>
          <a:stretch>
            <a:fillRect/>
          </a:stretch>
        </p:blipFill>
        <p:spPr>
          <a:xfrm>
            <a:off x="6448725" y="1397200"/>
            <a:ext cx="1346951" cy="1179149"/>
          </a:xfrm>
          <a:prstGeom prst="rect">
            <a:avLst/>
          </a:prstGeom>
          <a:noFill/>
          <a:ln>
            <a:noFill/>
          </a:ln>
        </p:spPr>
      </p:pic>
      <p:pic>
        <p:nvPicPr>
          <p:cNvPr id="4151" name="Google Shape;4151;p235"/>
          <p:cNvPicPr preferRelativeResize="0"/>
          <p:nvPr/>
        </p:nvPicPr>
        <p:blipFill>
          <a:blip r:embed="rId5">
            <a:alphaModFix/>
          </a:blip>
          <a:stretch>
            <a:fillRect/>
          </a:stretch>
        </p:blipFill>
        <p:spPr>
          <a:xfrm>
            <a:off x="3854028" y="1326100"/>
            <a:ext cx="1050825" cy="1250250"/>
          </a:xfrm>
          <a:prstGeom prst="rect">
            <a:avLst/>
          </a:prstGeom>
          <a:noFill/>
          <a:ln>
            <a:noFill/>
          </a:ln>
        </p:spPr>
      </p:pic>
      <p:sp>
        <p:nvSpPr>
          <p:cNvPr id="4152" name="Google Shape;4152;p2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78</a:t>
            </a:fld>
            <a:endParaRPr sz="600">
              <a:solidFill>
                <a:srgbClr val="FFFFFF"/>
              </a:solidFill>
            </a:endParaRPr>
          </a:p>
        </p:txBody>
      </p:sp>
      <p:sp>
        <p:nvSpPr>
          <p:cNvPr id="4153" name="Google Shape;4153;p235"/>
          <p:cNvSpPr/>
          <p:nvPr/>
        </p:nvSpPr>
        <p:spPr>
          <a:xfrm>
            <a:off x="3354350" y="2576350"/>
            <a:ext cx="2424900" cy="15984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35"/>
          <p:cNvSpPr txBox="1"/>
          <p:nvPr/>
        </p:nvSpPr>
        <p:spPr>
          <a:xfrm>
            <a:off x="3437712" y="2680000"/>
            <a:ext cx="23523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100">
                <a:latin typeface="Roboto"/>
                <a:ea typeface="Roboto"/>
                <a:cs typeface="Roboto"/>
                <a:sym typeface="Roboto"/>
              </a:rPr>
              <a:t>The hacktivist is upset about a recently published op-ed article that favors a view they oppose.  </a:t>
            </a:r>
            <a:endParaRPr sz="1100">
              <a:latin typeface="Roboto"/>
              <a:ea typeface="Roboto"/>
              <a:cs typeface="Roboto"/>
              <a:sym typeface="Roboto"/>
            </a:endParaRPr>
          </a:p>
        </p:txBody>
      </p:sp>
      <p:sp>
        <p:nvSpPr>
          <p:cNvPr id="4155" name="Google Shape;4155;p235"/>
          <p:cNvSpPr/>
          <p:nvPr/>
        </p:nvSpPr>
        <p:spPr>
          <a:xfrm>
            <a:off x="5965646" y="2576350"/>
            <a:ext cx="2424900" cy="15984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35"/>
          <p:cNvSpPr txBox="1"/>
          <p:nvPr/>
        </p:nvSpPr>
        <p:spPr>
          <a:xfrm>
            <a:off x="6049000" y="2680000"/>
            <a:ext cx="2341500" cy="95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They’ve decided to produce a phishing email to collect personal data from the newspaper's website registrant by falsely stating that their domain name </a:t>
            </a:r>
            <a:endParaRPr sz="11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will be taken offline due to non-payment.</a:t>
            </a:r>
            <a:endParaRPr sz="1200">
              <a:latin typeface="Roboto"/>
              <a:ea typeface="Roboto"/>
              <a:cs typeface="Roboto"/>
              <a:sym typeface="Roboto"/>
            </a:endParaRPr>
          </a:p>
          <a:p>
            <a:pPr marL="0" lvl="0" indent="0" algn="l" rtl="0">
              <a:lnSpc>
                <a:spcPct val="115000"/>
              </a:lnSpc>
              <a:spcBef>
                <a:spcPts val="1200"/>
              </a:spcBef>
              <a:spcAft>
                <a:spcPts val="1200"/>
              </a:spcAft>
              <a:buNone/>
            </a:pPr>
            <a:endParaRPr sz="1100">
              <a:latin typeface="Roboto"/>
              <a:ea typeface="Roboto"/>
              <a:cs typeface="Roboto"/>
              <a:sym typeface="Roboto"/>
            </a:endParaRPr>
          </a:p>
        </p:txBody>
      </p:sp>
      <p:sp>
        <p:nvSpPr>
          <p:cNvPr id="4157" name="Google Shape;4157;p235"/>
          <p:cNvSpPr/>
          <p:nvPr/>
        </p:nvSpPr>
        <p:spPr>
          <a:xfrm>
            <a:off x="257975" y="4321175"/>
            <a:ext cx="8611800" cy="470400"/>
          </a:xfrm>
          <a:prstGeom prst="roundRect">
            <a:avLst>
              <a:gd name="adj" fmla="val 1666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We will use a WHOIS registration database query to find registered user information, such as emails and phone numbers.</a:t>
            </a:r>
            <a:endParaRPr sz="1200" b="1">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161"/>
        <p:cNvGrpSpPr/>
        <p:nvPr/>
      </p:nvGrpSpPr>
      <p:grpSpPr>
        <a:xfrm>
          <a:off x="0" y="0"/>
          <a:ext cx="0" cy="0"/>
          <a:chOff x="0" y="0"/>
          <a:chExt cx="0" cy="0"/>
        </a:xfrm>
      </p:grpSpPr>
      <p:sp>
        <p:nvSpPr>
          <p:cNvPr id="4162" name="Google Shape;4162;p23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WHOIS Database</a:t>
            </a:r>
            <a:endParaRPr/>
          </a:p>
        </p:txBody>
      </p:sp>
      <p:sp>
        <p:nvSpPr>
          <p:cNvPr id="4163" name="Google Shape;4163;p2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79</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pic>
        <p:nvPicPr>
          <p:cNvPr id="3106" name="Google Shape;3106;p1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7" name="Google Shape;3107;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The Hybrid Kill Chain</a:t>
            </a:r>
            <a:endParaRPr>
              <a:solidFill>
                <a:srgbClr val="FFFFFF"/>
              </a:solidFill>
            </a:endParaRPr>
          </a:p>
        </p:txBody>
      </p:sp>
      <p:sp>
        <p:nvSpPr>
          <p:cNvPr id="3108" name="Google Shape;3108;p165"/>
          <p:cNvSpPr txBox="1">
            <a:spLocks noGrp="1"/>
          </p:cNvSpPr>
          <p:nvPr>
            <p:ph type="subTitle" idx="1"/>
          </p:nvPr>
        </p:nvSpPr>
        <p:spPr>
          <a:xfrm>
            <a:off x="0" y="675975"/>
            <a:ext cx="4472700" cy="1500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A derivative of Lockheed Martin’s cyber kill chain. The hybrid kill chain has been adapted to </a:t>
            </a:r>
            <a:br>
              <a:rPr lang="en">
                <a:solidFill>
                  <a:srgbClr val="FFFFFF"/>
                </a:solidFill>
              </a:rPr>
            </a:br>
            <a:r>
              <a:rPr lang="en">
                <a:solidFill>
                  <a:srgbClr val="FFFFFF"/>
                </a:solidFill>
              </a:rPr>
              <a:t>apply more directly to web </a:t>
            </a:r>
            <a:br>
              <a:rPr lang="en">
                <a:solidFill>
                  <a:srgbClr val="FFFFFF"/>
                </a:solidFill>
              </a:rPr>
            </a:br>
            <a:r>
              <a:rPr lang="en">
                <a:solidFill>
                  <a:srgbClr val="FFFFFF"/>
                </a:solidFill>
              </a:rPr>
              <a:t>server infrastructure.</a:t>
            </a:r>
            <a:endParaRPr>
              <a:solidFill>
                <a:srgbClr val="FFFFFF"/>
              </a:solidFill>
            </a:endParaRPr>
          </a:p>
        </p:txBody>
      </p:sp>
      <p:sp>
        <p:nvSpPr>
          <p:cNvPr id="3109" name="Google Shape;3109;p1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10" name="Google Shape;3110;p165"/>
          <p:cNvCxnSpPr/>
          <p:nvPr/>
        </p:nvCxnSpPr>
        <p:spPr>
          <a:xfrm>
            <a:off x="274375" y="640080"/>
            <a:ext cx="3900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167"/>
        <p:cNvGrpSpPr/>
        <p:nvPr/>
      </p:nvGrpSpPr>
      <p:grpSpPr>
        <a:xfrm>
          <a:off x="0" y="0"/>
          <a:ext cx="0" cy="0"/>
          <a:chOff x="0" y="0"/>
          <a:chExt cx="0" cy="0"/>
        </a:xfrm>
      </p:grpSpPr>
      <p:pic>
        <p:nvPicPr>
          <p:cNvPr id="4168" name="Google Shape;4168;p237"/>
          <p:cNvPicPr preferRelativeResize="0"/>
          <p:nvPr/>
        </p:nvPicPr>
        <p:blipFill rotWithShape="1">
          <a:blip r:embed="rId3">
            <a:alphaModFix/>
          </a:blip>
          <a:srcRect r="75974"/>
          <a:stretch/>
        </p:blipFill>
        <p:spPr>
          <a:xfrm>
            <a:off x="806175" y="1469816"/>
            <a:ext cx="1385992" cy="1347720"/>
          </a:xfrm>
          <a:prstGeom prst="rect">
            <a:avLst/>
          </a:prstGeom>
          <a:noFill/>
          <a:ln>
            <a:noFill/>
          </a:ln>
        </p:spPr>
      </p:pic>
      <p:cxnSp>
        <p:nvCxnSpPr>
          <p:cNvPr id="4169" name="Google Shape;4169;p237"/>
          <p:cNvCxnSpPr/>
          <p:nvPr/>
        </p:nvCxnSpPr>
        <p:spPr>
          <a:xfrm>
            <a:off x="2230185" y="2057696"/>
            <a:ext cx="1445100" cy="0"/>
          </a:xfrm>
          <a:prstGeom prst="straightConnector1">
            <a:avLst/>
          </a:prstGeom>
          <a:noFill/>
          <a:ln w="9525" cap="flat" cmpd="sng">
            <a:solidFill>
              <a:srgbClr val="9E9E9E"/>
            </a:solidFill>
            <a:prstDash val="solid"/>
            <a:round/>
            <a:headEnd type="none" w="med" len="med"/>
            <a:tailEnd type="triangle" w="med" len="med"/>
          </a:ln>
        </p:spPr>
      </p:cxnSp>
      <p:cxnSp>
        <p:nvCxnSpPr>
          <p:cNvPr id="4170" name="Google Shape;4170;p237"/>
          <p:cNvCxnSpPr/>
          <p:nvPr/>
        </p:nvCxnSpPr>
        <p:spPr>
          <a:xfrm rot="10800000">
            <a:off x="2230159" y="2224554"/>
            <a:ext cx="1421100" cy="5100"/>
          </a:xfrm>
          <a:prstGeom prst="straightConnector1">
            <a:avLst/>
          </a:prstGeom>
          <a:noFill/>
          <a:ln w="9525" cap="flat" cmpd="sng">
            <a:solidFill>
              <a:srgbClr val="50D555"/>
            </a:solidFill>
            <a:prstDash val="solid"/>
            <a:round/>
            <a:headEnd type="none" w="med" len="med"/>
            <a:tailEnd type="triangle" w="med" len="med"/>
          </a:ln>
        </p:spPr>
      </p:cxnSp>
      <p:sp>
        <p:nvSpPr>
          <p:cNvPr id="4171" name="Google Shape;4171;p237"/>
          <p:cNvSpPr txBox="1"/>
          <p:nvPr/>
        </p:nvSpPr>
        <p:spPr>
          <a:xfrm>
            <a:off x="1104173" y="2642658"/>
            <a:ext cx="13860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Roboto"/>
                <a:ea typeface="Roboto"/>
                <a:cs typeface="Roboto"/>
                <a:sym typeface="Roboto"/>
              </a:rPr>
              <a:t>Client </a:t>
            </a:r>
            <a:endParaRPr sz="1000" b="1">
              <a:latin typeface="Roboto"/>
              <a:ea typeface="Roboto"/>
              <a:cs typeface="Roboto"/>
              <a:sym typeface="Roboto"/>
            </a:endParaRPr>
          </a:p>
        </p:txBody>
      </p:sp>
      <p:sp>
        <p:nvSpPr>
          <p:cNvPr id="4172" name="Google Shape;4172;p237"/>
          <p:cNvSpPr txBox="1"/>
          <p:nvPr/>
        </p:nvSpPr>
        <p:spPr>
          <a:xfrm>
            <a:off x="2009833" y="1655330"/>
            <a:ext cx="24027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Common request </a:t>
            </a:r>
            <a:endParaRPr sz="1200" b="1">
              <a:latin typeface="Roboto"/>
              <a:ea typeface="Roboto"/>
              <a:cs typeface="Roboto"/>
              <a:sym typeface="Roboto"/>
            </a:endParaRPr>
          </a:p>
        </p:txBody>
      </p:sp>
      <p:sp>
        <p:nvSpPr>
          <p:cNvPr id="4173" name="Google Shape;4173;p237"/>
          <p:cNvSpPr txBox="1"/>
          <p:nvPr/>
        </p:nvSpPr>
        <p:spPr>
          <a:xfrm>
            <a:off x="2366703" y="2132932"/>
            <a:ext cx="8901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200 OK </a:t>
            </a:r>
            <a:endParaRPr sz="1200" b="1">
              <a:latin typeface="Roboto"/>
              <a:ea typeface="Roboto"/>
              <a:cs typeface="Roboto"/>
              <a:sym typeface="Roboto"/>
            </a:endParaRPr>
          </a:p>
        </p:txBody>
      </p:sp>
      <p:cxnSp>
        <p:nvCxnSpPr>
          <p:cNvPr id="4174" name="Google Shape;4174;p237"/>
          <p:cNvCxnSpPr/>
          <p:nvPr/>
        </p:nvCxnSpPr>
        <p:spPr>
          <a:xfrm>
            <a:off x="5521251" y="2826812"/>
            <a:ext cx="1445100" cy="0"/>
          </a:xfrm>
          <a:prstGeom prst="straightConnector1">
            <a:avLst/>
          </a:prstGeom>
          <a:noFill/>
          <a:ln w="9525" cap="flat" cmpd="sng">
            <a:solidFill>
              <a:srgbClr val="50D555"/>
            </a:solidFill>
            <a:prstDash val="solid"/>
            <a:round/>
            <a:headEnd type="none" w="med" len="med"/>
            <a:tailEnd type="triangle" w="med" len="med"/>
          </a:ln>
        </p:spPr>
      </p:cxnSp>
      <p:cxnSp>
        <p:nvCxnSpPr>
          <p:cNvPr id="4175" name="Google Shape;4175;p237"/>
          <p:cNvCxnSpPr/>
          <p:nvPr/>
        </p:nvCxnSpPr>
        <p:spPr>
          <a:xfrm rot="10800000">
            <a:off x="5521225" y="2993671"/>
            <a:ext cx="1421100" cy="5100"/>
          </a:xfrm>
          <a:prstGeom prst="straightConnector1">
            <a:avLst/>
          </a:prstGeom>
          <a:noFill/>
          <a:ln w="9525" cap="flat" cmpd="sng">
            <a:solidFill>
              <a:srgbClr val="50D555"/>
            </a:solidFill>
            <a:prstDash val="solid"/>
            <a:round/>
            <a:headEnd type="none" w="med" len="med"/>
            <a:tailEnd type="triangle" w="med" len="med"/>
          </a:ln>
        </p:spPr>
      </p:cxnSp>
      <p:sp>
        <p:nvSpPr>
          <p:cNvPr id="4176" name="Google Shape;4176;p237"/>
          <p:cNvSpPr txBox="1"/>
          <p:nvPr/>
        </p:nvSpPr>
        <p:spPr>
          <a:xfrm>
            <a:off x="5367437" y="2423796"/>
            <a:ext cx="2402700" cy="3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Common request </a:t>
            </a:r>
            <a:endParaRPr sz="1200" b="1">
              <a:latin typeface="Roboto"/>
              <a:ea typeface="Roboto"/>
              <a:cs typeface="Roboto"/>
              <a:sym typeface="Roboto"/>
            </a:endParaRPr>
          </a:p>
        </p:txBody>
      </p:sp>
      <p:sp>
        <p:nvSpPr>
          <p:cNvPr id="4177" name="Google Shape;4177;p237"/>
          <p:cNvSpPr txBox="1"/>
          <p:nvPr/>
        </p:nvSpPr>
        <p:spPr>
          <a:xfrm>
            <a:off x="5853045" y="2917050"/>
            <a:ext cx="8901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200 OK </a:t>
            </a:r>
            <a:endParaRPr sz="1200" b="1">
              <a:latin typeface="Roboto"/>
              <a:ea typeface="Roboto"/>
              <a:cs typeface="Roboto"/>
              <a:sym typeface="Roboto"/>
            </a:endParaRPr>
          </a:p>
        </p:txBody>
      </p:sp>
      <p:sp>
        <p:nvSpPr>
          <p:cNvPr id="4178" name="Google Shape;4178;p237"/>
          <p:cNvSpPr txBox="1"/>
          <p:nvPr/>
        </p:nvSpPr>
        <p:spPr>
          <a:xfrm>
            <a:off x="3339643" y="3632922"/>
            <a:ext cx="27738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latin typeface="Roboto"/>
                <a:ea typeface="Roboto"/>
                <a:cs typeface="Roboto"/>
                <a:sym typeface="Roboto"/>
              </a:rPr>
              <a:t>Web application firewall </a:t>
            </a:r>
            <a:endParaRPr sz="1000" b="1">
              <a:latin typeface="Roboto"/>
              <a:ea typeface="Roboto"/>
              <a:cs typeface="Roboto"/>
              <a:sym typeface="Roboto"/>
            </a:endParaRPr>
          </a:p>
        </p:txBody>
      </p:sp>
      <p:pic>
        <p:nvPicPr>
          <p:cNvPr id="4179" name="Google Shape;4179;p237"/>
          <p:cNvPicPr preferRelativeResize="0"/>
          <p:nvPr/>
        </p:nvPicPr>
        <p:blipFill rotWithShape="1">
          <a:blip r:embed="rId4">
            <a:alphaModFix/>
          </a:blip>
          <a:srcRect l="48245" t="-3511" r="36283" b="-2883"/>
          <a:stretch/>
        </p:blipFill>
        <p:spPr>
          <a:xfrm>
            <a:off x="7020293" y="1959167"/>
            <a:ext cx="950616" cy="1656797"/>
          </a:xfrm>
          <a:prstGeom prst="rect">
            <a:avLst/>
          </a:prstGeom>
          <a:noFill/>
          <a:ln>
            <a:noFill/>
          </a:ln>
        </p:spPr>
      </p:pic>
      <p:pic>
        <p:nvPicPr>
          <p:cNvPr id="4180" name="Google Shape;4180;p237"/>
          <p:cNvPicPr preferRelativeResize="0"/>
          <p:nvPr/>
        </p:nvPicPr>
        <p:blipFill rotWithShape="1">
          <a:blip r:embed="rId5">
            <a:alphaModFix/>
          </a:blip>
          <a:srcRect l="53654" r="4"/>
          <a:stretch/>
        </p:blipFill>
        <p:spPr>
          <a:xfrm>
            <a:off x="7770163" y="3391892"/>
            <a:ext cx="433641" cy="408876"/>
          </a:xfrm>
          <a:prstGeom prst="rect">
            <a:avLst/>
          </a:prstGeom>
          <a:noFill/>
          <a:ln>
            <a:noFill/>
          </a:ln>
        </p:spPr>
      </p:pic>
      <p:sp>
        <p:nvSpPr>
          <p:cNvPr id="4181" name="Google Shape;4181;p237"/>
          <p:cNvSpPr txBox="1"/>
          <p:nvPr/>
        </p:nvSpPr>
        <p:spPr>
          <a:xfrm>
            <a:off x="6383365" y="3553136"/>
            <a:ext cx="2224500" cy="4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Roboto"/>
                <a:ea typeface="Roboto"/>
                <a:cs typeface="Roboto"/>
                <a:sym typeface="Roboto"/>
              </a:rPr>
              <a:t>Web application </a:t>
            </a:r>
            <a:endParaRPr sz="1200" b="1">
              <a:latin typeface="Roboto"/>
              <a:ea typeface="Roboto"/>
              <a:cs typeface="Roboto"/>
              <a:sym typeface="Roboto"/>
            </a:endParaRPr>
          </a:p>
          <a:p>
            <a:pPr marL="0" lvl="0" indent="0" algn="ctr" rtl="0">
              <a:spcBef>
                <a:spcPts val="0"/>
              </a:spcBef>
              <a:spcAft>
                <a:spcPts val="0"/>
              </a:spcAft>
              <a:buNone/>
            </a:pPr>
            <a:endParaRPr sz="1200" b="1">
              <a:latin typeface="Roboto"/>
              <a:ea typeface="Roboto"/>
              <a:cs typeface="Roboto"/>
              <a:sym typeface="Roboto"/>
            </a:endParaRPr>
          </a:p>
        </p:txBody>
      </p:sp>
      <p:pic>
        <p:nvPicPr>
          <p:cNvPr id="4182" name="Google Shape;4182;p237"/>
          <p:cNvPicPr preferRelativeResize="0"/>
          <p:nvPr/>
        </p:nvPicPr>
        <p:blipFill rotWithShape="1">
          <a:blip r:embed="rId3">
            <a:alphaModFix/>
          </a:blip>
          <a:srcRect r="75974"/>
          <a:stretch/>
        </p:blipFill>
        <p:spPr>
          <a:xfrm>
            <a:off x="806175" y="3306359"/>
            <a:ext cx="1385992" cy="1347720"/>
          </a:xfrm>
          <a:prstGeom prst="rect">
            <a:avLst/>
          </a:prstGeom>
          <a:noFill/>
          <a:ln>
            <a:noFill/>
          </a:ln>
        </p:spPr>
      </p:pic>
      <p:sp>
        <p:nvSpPr>
          <p:cNvPr id="4183" name="Google Shape;4183;p237"/>
          <p:cNvSpPr txBox="1"/>
          <p:nvPr/>
        </p:nvSpPr>
        <p:spPr>
          <a:xfrm>
            <a:off x="990722" y="4459759"/>
            <a:ext cx="13860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latin typeface="Roboto"/>
                <a:ea typeface="Roboto"/>
                <a:cs typeface="Roboto"/>
                <a:sym typeface="Roboto"/>
              </a:rPr>
              <a:t>Attacker </a:t>
            </a:r>
            <a:endParaRPr sz="1000" b="1">
              <a:latin typeface="Roboto"/>
              <a:ea typeface="Roboto"/>
              <a:cs typeface="Roboto"/>
              <a:sym typeface="Roboto"/>
            </a:endParaRPr>
          </a:p>
        </p:txBody>
      </p:sp>
      <p:sp>
        <p:nvSpPr>
          <p:cNvPr id="4184" name="Google Shape;4184;p237"/>
          <p:cNvSpPr/>
          <p:nvPr/>
        </p:nvSpPr>
        <p:spPr>
          <a:xfrm>
            <a:off x="990709" y="1782010"/>
            <a:ext cx="950400" cy="571200"/>
          </a:xfrm>
          <a:prstGeom prst="rect">
            <a:avLst/>
          </a:prstGeom>
          <a:solidFill>
            <a:srgbClr val="036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37"/>
          <p:cNvSpPr/>
          <p:nvPr/>
        </p:nvSpPr>
        <p:spPr>
          <a:xfrm>
            <a:off x="990709" y="3616472"/>
            <a:ext cx="950400" cy="571200"/>
          </a:xfrm>
          <a:prstGeom prst="re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86" name="Google Shape;4186;p237"/>
          <p:cNvPicPr preferRelativeResize="0"/>
          <p:nvPr/>
        </p:nvPicPr>
        <p:blipFill>
          <a:blip r:embed="rId6">
            <a:alphaModFix/>
          </a:blip>
          <a:stretch>
            <a:fillRect/>
          </a:stretch>
        </p:blipFill>
        <p:spPr>
          <a:xfrm>
            <a:off x="1249274" y="3713496"/>
            <a:ext cx="433642" cy="377125"/>
          </a:xfrm>
          <a:prstGeom prst="rect">
            <a:avLst/>
          </a:prstGeom>
          <a:noFill/>
          <a:ln>
            <a:noFill/>
          </a:ln>
        </p:spPr>
      </p:pic>
      <p:cxnSp>
        <p:nvCxnSpPr>
          <p:cNvPr id="4187" name="Google Shape;4187;p237"/>
          <p:cNvCxnSpPr/>
          <p:nvPr/>
        </p:nvCxnSpPr>
        <p:spPr>
          <a:xfrm>
            <a:off x="2192160" y="3870069"/>
            <a:ext cx="1445100" cy="0"/>
          </a:xfrm>
          <a:prstGeom prst="straightConnector1">
            <a:avLst/>
          </a:prstGeom>
          <a:noFill/>
          <a:ln w="9525" cap="flat" cmpd="sng">
            <a:solidFill>
              <a:srgbClr val="9E9E9E"/>
            </a:solidFill>
            <a:prstDash val="solid"/>
            <a:round/>
            <a:headEnd type="none" w="med" len="med"/>
            <a:tailEnd type="triangle" w="med" len="med"/>
          </a:ln>
        </p:spPr>
      </p:cxnSp>
      <p:cxnSp>
        <p:nvCxnSpPr>
          <p:cNvPr id="4188" name="Google Shape;4188;p237"/>
          <p:cNvCxnSpPr/>
          <p:nvPr/>
        </p:nvCxnSpPr>
        <p:spPr>
          <a:xfrm rot="10800000">
            <a:off x="2192135" y="4036927"/>
            <a:ext cx="1421100" cy="5100"/>
          </a:xfrm>
          <a:prstGeom prst="straightConnector1">
            <a:avLst/>
          </a:prstGeom>
          <a:noFill/>
          <a:ln w="9525" cap="flat" cmpd="sng">
            <a:solidFill>
              <a:srgbClr val="CC0000"/>
            </a:solidFill>
            <a:prstDash val="solid"/>
            <a:round/>
            <a:headEnd type="none" w="med" len="med"/>
            <a:tailEnd type="triangle" w="med" len="med"/>
          </a:ln>
        </p:spPr>
      </p:cxnSp>
      <p:sp>
        <p:nvSpPr>
          <p:cNvPr id="4189" name="Google Shape;4189;p237"/>
          <p:cNvSpPr txBox="1"/>
          <p:nvPr/>
        </p:nvSpPr>
        <p:spPr>
          <a:xfrm>
            <a:off x="2081990" y="3467703"/>
            <a:ext cx="2402700" cy="47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Attack request </a:t>
            </a:r>
            <a:endParaRPr sz="1200" b="1">
              <a:latin typeface="Roboto"/>
              <a:ea typeface="Roboto"/>
              <a:cs typeface="Roboto"/>
              <a:sym typeface="Roboto"/>
            </a:endParaRPr>
          </a:p>
        </p:txBody>
      </p:sp>
      <p:sp>
        <p:nvSpPr>
          <p:cNvPr id="4190" name="Google Shape;4190;p237"/>
          <p:cNvSpPr txBox="1"/>
          <p:nvPr/>
        </p:nvSpPr>
        <p:spPr>
          <a:xfrm>
            <a:off x="2149818" y="3963885"/>
            <a:ext cx="1544100" cy="4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403 Forbidden</a:t>
            </a:r>
            <a:endParaRPr sz="1200" b="1">
              <a:latin typeface="Roboto"/>
              <a:ea typeface="Roboto"/>
              <a:cs typeface="Roboto"/>
              <a:sym typeface="Roboto"/>
            </a:endParaRPr>
          </a:p>
        </p:txBody>
      </p:sp>
      <p:pic>
        <p:nvPicPr>
          <p:cNvPr id="4191" name="Google Shape;4191;p237"/>
          <p:cNvPicPr preferRelativeResize="0"/>
          <p:nvPr/>
        </p:nvPicPr>
        <p:blipFill>
          <a:blip r:embed="rId7">
            <a:alphaModFix/>
          </a:blip>
          <a:stretch>
            <a:fillRect/>
          </a:stretch>
        </p:blipFill>
        <p:spPr>
          <a:xfrm>
            <a:off x="3692842" y="2031826"/>
            <a:ext cx="1656846" cy="1033632"/>
          </a:xfrm>
          <a:prstGeom prst="rect">
            <a:avLst/>
          </a:prstGeom>
          <a:noFill/>
          <a:ln>
            <a:noFill/>
          </a:ln>
        </p:spPr>
      </p:pic>
      <p:sp>
        <p:nvSpPr>
          <p:cNvPr id="4192" name="Google Shape;4192;p2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80</a:t>
            </a:fld>
            <a:endParaRPr sz="600"/>
          </a:p>
        </p:txBody>
      </p:sp>
      <p:sp>
        <p:nvSpPr>
          <p:cNvPr id="4193" name="Google Shape;4193;p2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Application Firewalls</a:t>
            </a:r>
            <a:endParaRPr/>
          </a:p>
        </p:txBody>
      </p:sp>
      <p:sp>
        <p:nvSpPr>
          <p:cNvPr id="4194" name="Google Shape;4194;p23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application firewalls (WAFs) are designed to defend against different types of HTTP attacks and various query types, such as SQLi and XSS.</a:t>
            </a:r>
            <a:endParaRPr/>
          </a:p>
        </p:txBody>
      </p:sp>
      <p:sp>
        <p:nvSpPr>
          <p:cNvPr id="4195" name="Google Shape;4195;p2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199"/>
        <p:cNvGrpSpPr/>
        <p:nvPr/>
      </p:nvGrpSpPr>
      <p:grpSpPr>
        <a:xfrm>
          <a:off x="0" y="0"/>
          <a:ext cx="0" cy="0"/>
          <a:chOff x="0" y="0"/>
          <a:chExt cx="0" cy="0"/>
        </a:xfrm>
      </p:grpSpPr>
      <p:sp>
        <p:nvSpPr>
          <p:cNvPr id="4200" name="Google Shape;4200;p2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Web Application Firewalls</a:t>
            </a:r>
            <a:endParaRPr>
              <a:solidFill>
                <a:schemeClr val="dk1"/>
              </a:solidFill>
            </a:endParaRPr>
          </a:p>
          <a:p>
            <a:pPr marL="0" lvl="0" indent="0" algn="l" rtl="0">
              <a:spcBef>
                <a:spcPts val="0"/>
              </a:spcBef>
              <a:spcAft>
                <a:spcPts val="0"/>
              </a:spcAft>
              <a:buNone/>
            </a:pPr>
            <a:endParaRPr/>
          </a:p>
        </p:txBody>
      </p:sp>
      <p:sp>
        <p:nvSpPr>
          <p:cNvPr id="4201" name="Google Shape;4201;p2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WAFs are typically present on web sites that use strict transport security mechanisms, such as online banking or ecommerce websites.</a:t>
            </a:r>
            <a:endParaRPr/>
          </a:p>
          <a:p>
            <a:pPr marL="0" lvl="0" indent="0" algn="l" rtl="0">
              <a:spcBef>
                <a:spcPts val="0"/>
              </a:spcBef>
              <a:spcAft>
                <a:spcPts val="0"/>
              </a:spcAft>
              <a:buNone/>
            </a:pPr>
            <a:endParaRPr/>
          </a:p>
        </p:txBody>
      </p:sp>
      <p:sp>
        <p:nvSpPr>
          <p:cNvPr id="4202" name="Google Shape;4202;p23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etrade.com</a:t>
            </a:r>
            <a:endParaRPr/>
          </a:p>
        </p:txBody>
      </p:sp>
      <p:pic>
        <p:nvPicPr>
          <p:cNvPr id="4203" name="Google Shape;4203;p238"/>
          <p:cNvPicPr preferRelativeResize="0"/>
          <p:nvPr/>
        </p:nvPicPr>
        <p:blipFill>
          <a:blip r:embed="rId4">
            <a:alphaModFix/>
          </a:blip>
          <a:stretch>
            <a:fillRect/>
          </a:stretch>
        </p:blipFill>
        <p:spPr>
          <a:xfrm>
            <a:off x="474900" y="1383222"/>
            <a:ext cx="7971900" cy="338102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207"/>
        <p:cNvGrpSpPr/>
        <p:nvPr/>
      </p:nvGrpSpPr>
      <p:grpSpPr>
        <a:xfrm>
          <a:off x="0" y="0"/>
          <a:ext cx="0" cy="0"/>
          <a:chOff x="0" y="0"/>
          <a:chExt cx="0" cy="0"/>
        </a:xfrm>
      </p:grpSpPr>
      <p:pic>
        <p:nvPicPr>
          <p:cNvPr id="4208" name="Google Shape;4208;p239"/>
          <p:cNvPicPr preferRelativeResize="0"/>
          <p:nvPr/>
        </p:nvPicPr>
        <p:blipFill>
          <a:blip r:embed="rId3">
            <a:alphaModFix/>
          </a:blip>
          <a:stretch>
            <a:fillRect/>
          </a:stretch>
        </p:blipFill>
        <p:spPr>
          <a:xfrm>
            <a:off x="0" y="0"/>
            <a:ext cx="9144000" cy="5143527"/>
          </a:xfrm>
          <a:prstGeom prst="rect">
            <a:avLst/>
          </a:prstGeom>
          <a:noFill/>
          <a:ln>
            <a:noFill/>
          </a:ln>
        </p:spPr>
      </p:pic>
      <p:sp>
        <p:nvSpPr>
          <p:cNvPr id="4209" name="Google Shape;4209;p2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82</a:t>
            </a:fld>
            <a:endParaRPr sz="600">
              <a:solidFill>
                <a:srgbClr val="FFFFFF"/>
              </a:solidFill>
            </a:endParaRPr>
          </a:p>
        </p:txBody>
      </p:sp>
      <p:sp>
        <p:nvSpPr>
          <p:cNvPr id="4210" name="Google Shape;4210;p239"/>
          <p:cNvSpPr txBox="1">
            <a:spLocks noGrp="1"/>
          </p:cNvSpPr>
          <p:nvPr>
            <p:ph type="title"/>
          </p:nvPr>
        </p:nvSpPr>
        <p:spPr>
          <a:xfrm>
            <a:off x="3762200" y="775975"/>
            <a:ext cx="4619400" cy="3799200"/>
          </a:xfrm>
          <a:prstGeom prst="rect">
            <a:avLst/>
          </a:prstGeom>
        </p:spPr>
        <p:txBody>
          <a:bodyPr spcFirstLastPara="1" wrap="square" lIns="457200" tIns="182875" rIns="274300" bIns="91425" anchor="t" anchorCtr="0">
            <a:noAutofit/>
          </a:bodyPr>
          <a:lstStyle/>
          <a:p>
            <a:pPr marL="0" lvl="0" indent="0" algn="l" rtl="0">
              <a:lnSpc>
                <a:spcPct val="115000"/>
              </a:lnSpc>
              <a:spcBef>
                <a:spcPts val="1100"/>
              </a:spcBef>
              <a:spcAft>
                <a:spcPts val="1100"/>
              </a:spcAft>
              <a:buClr>
                <a:schemeClr val="dk1"/>
              </a:buClr>
              <a:buSzPts val="1100"/>
              <a:buFont typeface="Arial"/>
              <a:buNone/>
            </a:pPr>
            <a:r>
              <a:rPr lang="en" sz="3000">
                <a:solidFill>
                  <a:srgbClr val="FFF2CC"/>
                </a:solidFill>
                <a:latin typeface="Roboto"/>
                <a:ea typeface="Roboto"/>
                <a:cs typeface="Roboto"/>
                <a:sym typeface="Roboto"/>
              </a:rPr>
              <a:t>WAFs can provide adversaries crucial information regarding the security posture of an organization’s web infrastructure. </a:t>
            </a:r>
            <a:endParaRPr sz="3000">
              <a:solidFill>
                <a:srgbClr val="FFF2CC"/>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14"/>
        <p:cNvGrpSpPr/>
        <p:nvPr/>
      </p:nvGrpSpPr>
      <p:grpSpPr>
        <a:xfrm>
          <a:off x="0" y="0"/>
          <a:ext cx="0" cy="0"/>
          <a:chOff x="0" y="0"/>
          <a:chExt cx="0" cy="0"/>
        </a:xfrm>
      </p:grpSpPr>
      <p:pic>
        <p:nvPicPr>
          <p:cNvPr id="4215" name="Google Shape;4215;p240"/>
          <p:cNvPicPr preferRelativeResize="0"/>
          <p:nvPr/>
        </p:nvPicPr>
        <p:blipFill>
          <a:blip r:embed="rId3">
            <a:alphaModFix/>
          </a:blip>
          <a:stretch>
            <a:fillRect/>
          </a:stretch>
        </p:blipFill>
        <p:spPr>
          <a:xfrm>
            <a:off x="238050" y="1697662"/>
            <a:ext cx="8667898" cy="3459224"/>
          </a:xfrm>
          <a:prstGeom prst="rect">
            <a:avLst/>
          </a:prstGeom>
          <a:noFill/>
          <a:ln>
            <a:noFill/>
          </a:ln>
        </p:spPr>
      </p:pic>
      <p:sp>
        <p:nvSpPr>
          <p:cNvPr id="4216" name="Google Shape;4216;p2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83</a:t>
            </a:fld>
            <a:endParaRPr sz="600"/>
          </a:p>
        </p:txBody>
      </p:sp>
      <p:sp>
        <p:nvSpPr>
          <p:cNvPr id="4217" name="Google Shape;4217;p2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WAF Deployment</a:t>
            </a:r>
            <a:endParaRPr/>
          </a:p>
        </p:txBody>
      </p:sp>
      <p:sp>
        <p:nvSpPr>
          <p:cNvPr id="4218" name="Google Shape;4218;p2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WAFs have three deployment strategies, each with their own sets of advantages and disadvantages.</a:t>
            </a:r>
            <a:endParaRPr/>
          </a:p>
        </p:txBody>
      </p:sp>
      <p:sp>
        <p:nvSpPr>
          <p:cNvPr id="4219" name="Google Shape;4219;p240"/>
          <p:cNvSpPr txBox="1">
            <a:spLocks noGrp="1"/>
          </p:cNvSpPr>
          <p:nvPr>
            <p:ph type="subTitle" idx="1"/>
          </p:nvPr>
        </p:nvSpPr>
        <p:spPr>
          <a:xfrm>
            <a:off x="6344000" y="2205162"/>
            <a:ext cx="2371500" cy="266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Low cost, subscription based, turnkey products that require minimal resources.</a:t>
            </a:r>
            <a:endParaRPr sz="1200">
              <a:latin typeface="Roboto"/>
              <a:ea typeface="Roboto"/>
              <a:cs typeface="Roboto"/>
              <a:sym typeface="Roboto"/>
            </a:endParaRPr>
          </a:p>
          <a:p>
            <a:pPr marL="0" lvl="0" indent="0" algn="l" rtl="0">
              <a:lnSpc>
                <a:spcPct val="115000"/>
              </a:lnSpc>
              <a:spcBef>
                <a:spcPts val="800"/>
              </a:spcBef>
              <a:spcAft>
                <a:spcPts val="0"/>
              </a:spcAft>
              <a:buNone/>
            </a:pPr>
            <a:r>
              <a:rPr lang="en" sz="1200">
                <a:latin typeface="Roboto"/>
                <a:ea typeface="Roboto"/>
                <a:cs typeface="Roboto"/>
                <a:sym typeface="Roboto"/>
              </a:rPr>
              <a:t>Enables application protection across a broad spectrum of hosting locations.</a:t>
            </a:r>
            <a:endParaRPr sz="1200">
              <a:latin typeface="Roboto"/>
              <a:ea typeface="Roboto"/>
              <a:cs typeface="Roboto"/>
              <a:sym typeface="Roboto"/>
            </a:endParaRPr>
          </a:p>
          <a:p>
            <a:pPr marL="0" lvl="0" indent="0" algn="l" rtl="0">
              <a:lnSpc>
                <a:spcPct val="115000"/>
              </a:lnSpc>
              <a:spcBef>
                <a:spcPts val="800"/>
              </a:spcBef>
              <a:spcAft>
                <a:spcPts val="0"/>
              </a:spcAft>
              <a:buNone/>
            </a:pPr>
            <a:r>
              <a:rPr lang="en" sz="1200">
                <a:latin typeface="Roboto"/>
                <a:ea typeface="Roboto"/>
                <a:cs typeface="Roboto"/>
                <a:sym typeface="Roboto"/>
              </a:rPr>
              <a:t>Cloud service providers use the most current threat intelligence to help identify and block new application security threats.</a:t>
            </a:r>
            <a:endParaRPr sz="1200">
              <a:latin typeface="Roboto"/>
              <a:ea typeface="Roboto"/>
              <a:cs typeface="Roboto"/>
              <a:sym typeface="Roboto"/>
            </a:endParaRPr>
          </a:p>
          <a:p>
            <a:pPr marL="0" lvl="0" indent="0" algn="l" rtl="0">
              <a:lnSpc>
                <a:spcPct val="115000"/>
              </a:lnSpc>
              <a:spcBef>
                <a:spcPts val="800"/>
              </a:spcBef>
              <a:spcAft>
                <a:spcPts val="800"/>
              </a:spcAft>
              <a:buNone/>
            </a:pPr>
            <a:endParaRPr sz="1200">
              <a:latin typeface="Roboto"/>
              <a:ea typeface="Roboto"/>
              <a:cs typeface="Roboto"/>
              <a:sym typeface="Roboto"/>
            </a:endParaRPr>
          </a:p>
        </p:txBody>
      </p:sp>
      <p:sp>
        <p:nvSpPr>
          <p:cNvPr id="4220" name="Google Shape;4220;p240"/>
          <p:cNvSpPr/>
          <p:nvPr/>
        </p:nvSpPr>
        <p:spPr>
          <a:xfrm>
            <a:off x="367100" y="1473000"/>
            <a:ext cx="26157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Network-Based </a:t>
            </a:r>
            <a:r>
              <a:rPr lang="en">
                <a:latin typeface="Roboto"/>
                <a:ea typeface="Roboto"/>
                <a:cs typeface="Roboto"/>
                <a:sym typeface="Roboto"/>
              </a:rPr>
              <a:t>WAFs</a:t>
            </a:r>
            <a:endParaRPr>
              <a:latin typeface="Roboto"/>
              <a:ea typeface="Roboto"/>
              <a:cs typeface="Roboto"/>
              <a:sym typeface="Roboto"/>
            </a:endParaRPr>
          </a:p>
        </p:txBody>
      </p:sp>
      <p:sp>
        <p:nvSpPr>
          <p:cNvPr id="4221" name="Google Shape;4221;p240"/>
          <p:cNvSpPr/>
          <p:nvPr/>
        </p:nvSpPr>
        <p:spPr>
          <a:xfrm>
            <a:off x="3342275" y="1473000"/>
            <a:ext cx="23715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Host-Based </a:t>
            </a:r>
            <a:r>
              <a:rPr lang="en">
                <a:latin typeface="Roboto"/>
                <a:ea typeface="Roboto"/>
                <a:cs typeface="Roboto"/>
                <a:sym typeface="Roboto"/>
              </a:rPr>
              <a:t>WAFs</a:t>
            </a:r>
            <a:endParaRPr>
              <a:latin typeface="Roboto"/>
              <a:ea typeface="Roboto"/>
              <a:cs typeface="Roboto"/>
              <a:sym typeface="Roboto"/>
            </a:endParaRPr>
          </a:p>
        </p:txBody>
      </p:sp>
      <p:sp>
        <p:nvSpPr>
          <p:cNvPr id="4222" name="Google Shape;4222;p240"/>
          <p:cNvSpPr/>
          <p:nvPr/>
        </p:nvSpPr>
        <p:spPr>
          <a:xfrm>
            <a:off x="6198250" y="1473000"/>
            <a:ext cx="2409600" cy="36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Cloud-Based </a:t>
            </a:r>
            <a:r>
              <a:rPr lang="en">
                <a:latin typeface="Roboto"/>
                <a:ea typeface="Roboto"/>
                <a:cs typeface="Roboto"/>
                <a:sym typeface="Roboto"/>
              </a:rPr>
              <a:t>WAFs</a:t>
            </a:r>
            <a:endParaRPr>
              <a:latin typeface="Roboto"/>
              <a:ea typeface="Roboto"/>
              <a:cs typeface="Roboto"/>
              <a:sym typeface="Roboto"/>
            </a:endParaRPr>
          </a:p>
        </p:txBody>
      </p:sp>
      <p:sp>
        <p:nvSpPr>
          <p:cNvPr id="4223" name="Google Shape;4223;p240"/>
          <p:cNvSpPr txBox="1"/>
          <p:nvPr/>
        </p:nvSpPr>
        <p:spPr>
          <a:xfrm>
            <a:off x="538250" y="2117625"/>
            <a:ext cx="2409600" cy="261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Low-latency hardware installed locally on-premises with dedicated appliance.</a:t>
            </a:r>
            <a:endParaRPr sz="1200">
              <a:latin typeface="Roboto"/>
              <a:ea typeface="Roboto"/>
              <a:cs typeface="Roboto"/>
              <a:sym typeface="Roboto"/>
            </a:endParaRPr>
          </a:p>
          <a:p>
            <a:pPr marL="0" lvl="0" indent="0" algn="l" rtl="0">
              <a:lnSpc>
                <a:spcPct val="115000"/>
              </a:lnSpc>
              <a:spcBef>
                <a:spcPts val="1200"/>
              </a:spcBef>
              <a:spcAft>
                <a:spcPts val="0"/>
              </a:spcAft>
              <a:buNone/>
            </a:pPr>
            <a:r>
              <a:rPr lang="en" sz="1200">
                <a:latin typeface="Roboto"/>
                <a:ea typeface="Roboto"/>
                <a:cs typeface="Roboto"/>
                <a:sym typeface="Roboto"/>
              </a:rPr>
              <a:t>Large-scale deployment and configuration management capabilities.</a:t>
            </a:r>
            <a:endParaRPr sz="1200">
              <a:latin typeface="Roboto"/>
              <a:ea typeface="Roboto"/>
              <a:cs typeface="Roboto"/>
              <a:sym typeface="Roboto"/>
            </a:endParaRPr>
          </a:p>
          <a:p>
            <a:pPr marL="0" lvl="0" indent="0" algn="l" rtl="0">
              <a:lnSpc>
                <a:spcPct val="115000"/>
              </a:lnSpc>
              <a:spcBef>
                <a:spcPts val="1200"/>
              </a:spcBef>
              <a:spcAft>
                <a:spcPts val="1200"/>
              </a:spcAft>
              <a:buNone/>
            </a:pPr>
            <a:r>
              <a:rPr lang="en" sz="1200">
                <a:latin typeface="Roboto"/>
                <a:ea typeface="Roboto"/>
                <a:cs typeface="Roboto"/>
                <a:sym typeface="Roboto"/>
              </a:rPr>
              <a:t>High-cost, with initial expenses to set up, and ongoing operational costs.</a:t>
            </a:r>
            <a:endParaRPr sz="1200">
              <a:latin typeface="Roboto"/>
              <a:ea typeface="Roboto"/>
              <a:cs typeface="Roboto"/>
              <a:sym typeface="Roboto"/>
            </a:endParaRPr>
          </a:p>
        </p:txBody>
      </p:sp>
      <p:sp>
        <p:nvSpPr>
          <p:cNvPr id="4224" name="Google Shape;4224;p240"/>
          <p:cNvSpPr txBox="1"/>
          <p:nvPr/>
        </p:nvSpPr>
        <p:spPr>
          <a:xfrm>
            <a:off x="3570875" y="2062800"/>
            <a:ext cx="2176200" cy="140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1200"/>
              </a:spcAft>
              <a:buNone/>
            </a:pPr>
            <a:r>
              <a:rPr lang="en" sz="1200">
                <a:latin typeface="Roboto"/>
                <a:ea typeface="Roboto"/>
                <a:cs typeface="Roboto"/>
                <a:sym typeface="Roboto"/>
              </a:rPr>
              <a:t>Software-based and dependent on local </a:t>
            </a:r>
            <a:br>
              <a:rPr lang="en" sz="1200">
                <a:latin typeface="Roboto"/>
                <a:ea typeface="Roboto"/>
                <a:cs typeface="Roboto"/>
                <a:sym typeface="Roboto"/>
              </a:rPr>
            </a:br>
            <a:r>
              <a:rPr lang="en" sz="1200">
                <a:latin typeface="Roboto"/>
                <a:ea typeface="Roboto"/>
                <a:cs typeface="Roboto"/>
                <a:sym typeface="Roboto"/>
              </a:rPr>
              <a:t>server resources.</a:t>
            </a:r>
            <a:endParaRPr sz="12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28"/>
        <p:cNvGrpSpPr/>
        <p:nvPr/>
      </p:nvGrpSpPr>
      <p:grpSpPr>
        <a:xfrm>
          <a:off x="0" y="0"/>
          <a:ext cx="0" cy="0"/>
          <a:chOff x="0" y="0"/>
          <a:chExt cx="0" cy="0"/>
        </a:xfrm>
      </p:grpSpPr>
      <p:grpSp>
        <p:nvGrpSpPr>
          <p:cNvPr id="4229" name="Google Shape;4229;p241"/>
          <p:cNvGrpSpPr/>
          <p:nvPr/>
        </p:nvGrpSpPr>
        <p:grpSpPr>
          <a:xfrm>
            <a:off x="457181" y="1268903"/>
            <a:ext cx="533372" cy="533480"/>
            <a:chOff x="457200" y="1378813"/>
            <a:chExt cx="695400" cy="695450"/>
          </a:xfrm>
        </p:grpSpPr>
        <p:sp>
          <p:nvSpPr>
            <p:cNvPr id="4230" name="Google Shape;4230;p241"/>
            <p:cNvSpPr/>
            <p:nvPr/>
          </p:nvSpPr>
          <p:spPr>
            <a:xfrm>
              <a:off x="457200" y="1378813"/>
              <a:ext cx="695400" cy="621300"/>
            </a:xfrm>
            <a:prstGeom prst="roundRect">
              <a:avLst>
                <a:gd name="adj" fmla="val 16667"/>
              </a:avLst>
            </a:prstGeom>
            <a:solidFill>
              <a:srgbClr val="71AD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31" name="Google Shape;4231;p241"/>
            <p:cNvSpPr/>
            <p:nvPr/>
          </p:nvSpPr>
          <p:spPr>
            <a:xfrm rot="10800000">
              <a:off x="634726" y="1885638"/>
              <a:ext cx="340325" cy="188625"/>
            </a:xfrm>
            <a:prstGeom prst="flowChartExtract">
              <a:avLst/>
            </a:prstGeom>
            <a:solidFill>
              <a:srgbClr val="71A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2" name="Google Shape;4232;p241"/>
          <p:cNvSpPr/>
          <p:nvPr/>
        </p:nvSpPr>
        <p:spPr>
          <a:xfrm flipH="1">
            <a:off x="724275" y="1861575"/>
            <a:ext cx="2428500" cy="2814900"/>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3" name="Google Shape;4233;p241"/>
          <p:cNvGrpSpPr/>
          <p:nvPr/>
        </p:nvGrpSpPr>
        <p:grpSpPr>
          <a:xfrm>
            <a:off x="3305156" y="1268903"/>
            <a:ext cx="533372" cy="533480"/>
            <a:chOff x="457200" y="1378813"/>
            <a:chExt cx="695400" cy="695450"/>
          </a:xfrm>
        </p:grpSpPr>
        <p:sp>
          <p:nvSpPr>
            <p:cNvPr id="4234" name="Google Shape;4234;p241"/>
            <p:cNvSpPr/>
            <p:nvPr/>
          </p:nvSpPr>
          <p:spPr>
            <a:xfrm>
              <a:off x="457200" y="1378813"/>
              <a:ext cx="695400" cy="621300"/>
            </a:xfrm>
            <a:prstGeom prst="roundRect">
              <a:avLst>
                <a:gd name="adj" fmla="val 16667"/>
              </a:avLst>
            </a:prstGeom>
            <a:solidFill>
              <a:srgbClr val="71AD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235" name="Google Shape;4235;p241"/>
            <p:cNvSpPr/>
            <p:nvPr/>
          </p:nvSpPr>
          <p:spPr>
            <a:xfrm rot="10800000">
              <a:off x="634726" y="1885638"/>
              <a:ext cx="340325" cy="188625"/>
            </a:xfrm>
            <a:prstGeom prst="flowChartExtract">
              <a:avLst/>
            </a:prstGeom>
            <a:solidFill>
              <a:srgbClr val="71A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6" name="Google Shape;4236;p241"/>
          <p:cNvSpPr/>
          <p:nvPr/>
        </p:nvSpPr>
        <p:spPr>
          <a:xfrm flipH="1">
            <a:off x="3572250" y="1861575"/>
            <a:ext cx="2428500" cy="2814900"/>
          </a:xfrm>
          <a:prstGeom prst="round2DiagRect">
            <a:avLst>
              <a:gd name="adj1" fmla="val 16667"/>
              <a:gd name="adj2" fmla="val 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7" name="Google Shape;4237;p241"/>
          <p:cNvGrpSpPr/>
          <p:nvPr/>
        </p:nvGrpSpPr>
        <p:grpSpPr>
          <a:xfrm>
            <a:off x="6134081" y="1269653"/>
            <a:ext cx="533372" cy="533480"/>
            <a:chOff x="457200" y="1378813"/>
            <a:chExt cx="695400" cy="695450"/>
          </a:xfrm>
        </p:grpSpPr>
        <p:sp>
          <p:nvSpPr>
            <p:cNvPr id="4238" name="Google Shape;4238;p241"/>
            <p:cNvSpPr/>
            <p:nvPr/>
          </p:nvSpPr>
          <p:spPr>
            <a:xfrm>
              <a:off x="457200" y="1378813"/>
              <a:ext cx="695400" cy="621300"/>
            </a:xfrm>
            <a:prstGeom prst="roundRect">
              <a:avLst>
                <a:gd name="adj" fmla="val 16667"/>
              </a:avLst>
            </a:prstGeom>
            <a:solidFill>
              <a:srgbClr val="71ADF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239" name="Google Shape;4239;p241"/>
            <p:cNvSpPr/>
            <p:nvPr/>
          </p:nvSpPr>
          <p:spPr>
            <a:xfrm rot="10800000">
              <a:off x="634726" y="1885638"/>
              <a:ext cx="340325" cy="188625"/>
            </a:xfrm>
            <a:prstGeom prst="flowChartExtract">
              <a:avLst/>
            </a:prstGeom>
            <a:solidFill>
              <a:srgbClr val="71A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0" name="Google Shape;4240;p241"/>
          <p:cNvSpPr/>
          <p:nvPr/>
        </p:nvSpPr>
        <p:spPr>
          <a:xfrm flipH="1">
            <a:off x="6401175" y="1862368"/>
            <a:ext cx="2428500" cy="2814900"/>
          </a:xfrm>
          <a:prstGeom prst="round2DiagRect">
            <a:avLst>
              <a:gd name="adj1" fmla="val 16667"/>
              <a:gd name="adj2" fmla="val 0"/>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WAF Analysis and Filtering</a:t>
            </a:r>
            <a:endParaRPr/>
          </a:p>
        </p:txBody>
      </p:sp>
      <p:sp>
        <p:nvSpPr>
          <p:cNvPr id="4242" name="Google Shape;4242;p2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84</a:t>
            </a:fld>
            <a:endParaRPr sz="600">
              <a:solidFill>
                <a:srgbClr val="FFFFFF"/>
              </a:solidFill>
            </a:endParaRPr>
          </a:p>
        </p:txBody>
      </p:sp>
      <p:sp>
        <p:nvSpPr>
          <p:cNvPr id="4243" name="Google Shape;4243;p241"/>
          <p:cNvSpPr txBox="1"/>
          <p:nvPr/>
        </p:nvSpPr>
        <p:spPr>
          <a:xfrm>
            <a:off x="781725" y="1941300"/>
            <a:ext cx="2428500" cy="24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Only accepts traffic from </a:t>
            </a: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sources that are known </a:t>
            </a:r>
            <a:br>
              <a:rPr lang="en" sz="1200">
                <a:latin typeface="Roboto"/>
                <a:ea typeface="Roboto"/>
                <a:cs typeface="Roboto"/>
                <a:sym typeface="Roboto"/>
              </a:rPr>
            </a:br>
            <a:r>
              <a:rPr lang="en" sz="1200">
                <a:latin typeface="Roboto"/>
                <a:ea typeface="Roboto"/>
                <a:cs typeface="Roboto"/>
                <a:sym typeface="Roboto"/>
              </a:rPr>
              <a:t>and trusted.</a:t>
            </a:r>
            <a:endParaRPr sz="1200">
              <a:latin typeface="Roboto"/>
              <a:ea typeface="Roboto"/>
              <a:cs typeface="Roboto"/>
              <a:sym typeface="Roboto"/>
            </a:endParaRPr>
          </a:p>
          <a:p>
            <a:pPr marL="320040" lvl="0" indent="-167640" algn="l" rtl="0">
              <a:lnSpc>
                <a:spcPct val="115000"/>
              </a:lnSpc>
              <a:spcBef>
                <a:spcPts val="800"/>
              </a:spcBef>
              <a:spcAft>
                <a:spcPts val="0"/>
              </a:spcAft>
              <a:buClr>
                <a:srgbClr val="000000"/>
              </a:buClr>
              <a:buSzPts val="1200"/>
              <a:buFont typeface="Roboto"/>
              <a:buChar char="●"/>
            </a:pPr>
            <a:r>
              <a:rPr lang="en" sz="1200">
                <a:latin typeface="Roboto"/>
                <a:ea typeface="Roboto"/>
                <a:cs typeface="Roboto"/>
                <a:sym typeface="Roboto"/>
              </a:rPr>
              <a:t>Less-resource intensive than deny lists.</a:t>
            </a:r>
            <a:endParaRPr sz="1200">
              <a:latin typeface="Roboto"/>
              <a:ea typeface="Roboto"/>
              <a:cs typeface="Roboto"/>
              <a:sym typeface="Roboto"/>
            </a:endParaRPr>
          </a:p>
          <a:p>
            <a:pPr marL="320040" lvl="0" indent="-167640" algn="l" rtl="0">
              <a:lnSpc>
                <a:spcPct val="115000"/>
              </a:lnSpc>
              <a:spcBef>
                <a:spcPts val="400"/>
              </a:spcBef>
              <a:spcAft>
                <a:spcPts val="800"/>
              </a:spcAft>
              <a:buClr>
                <a:srgbClr val="000000"/>
              </a:buClr>
              <a:buSzPts val="1200"/>
              <a:buFont typeface="Roboto"/>
              <a:buChar char="●"/>
            </a:pPr>
            <a:r>
              <a:rPr lang="en" sz="1200">
                <a:latin typeface="Roboto"/>
                <a:ea typeface="Roboto"/>
                <a:cs typeface="Roboto"/>
                <a:sym typeface="Roboto"/>
              </a:rPr>
              <a:t>May block benign traffic unintentionally.</a:t>
            </a:r>
            <a:endParaRPr>
              <a:latin typeface="Roboto"/>
              <a:ea typeface="Roboto"/>
              <a:cs typeface="Roboto"/>
              <a:sym typeface="Roboto"/>
            </a:endParaRPr>
          </a:p>
        </p:txBody>
      </p:sp>
      <p:sp>
        <p:nvSpPr>
          <p:cNvPr id="4244" name="Google Shape;4244;p241"/>
          <p:cNvSpPr txBox="1"/>
          <p:nvPr/>
        </p:nvSpPr>
        <p:spPr>
          <a:xfrm>
            <a:off x="3636575" y="1941300"/>
            <a:ext cx="2428500" cy="24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FFFFFF"/>
                </a:solidFill>
                <a:latin typeface="Roboto"/>
                <a:ea typeface="Roboto"/>
                <a:cs typeface="Roboto"/>
                <a:sym typeface="Roboto"/>
              </a:rPr>
              <a:t>Uses preset signatures to block malicious web traffic.</a:t>
            </a:r>
            <a:endParaRPr sz="1200">
              <a:solidFill>
                <a:srgbClr val="FFFFFF"/>
              </a:solidFill>
              <a:latin typeface="Roboto"/>
              <a:ea typeface="Roboto"/>
              <a:cs typeface="Roboto"/>
              <a:sym typeface="Roboto"/>
            </a:endParaRPr>
          </a:p>
          <a:p>
            <a:pPr marL="320040" lvl="0" indent="-167640" algn="l" rtl="0">
              <a:lnSpc>
                <a:spcPct val="115000"/>
              </a:lnSpc>
              <a:spcBef>
                <a:spcPts val="80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Useful for public websites and web applications that receive lots of traffic from unknown IP addresses.</a:t>
            </a:r>
            <a:endParaRPr sz="1200">
              <a:solidFill>
                <a:srgbClr val="FFFFFF"/>
              </a:solidFill>
              <a:latin typeface="Roboto"/>
              <a:ea typeface="Roboto"/>
              <a:cs typeface="Roboto"/>
              <a:sym typeface="Roboto"/>
            </a:endParaRPr>
          </a:p>
          <a:p>
            <a:pPr marL="320040" lvl="0" indent="-167640" algn="l" rtl="0">
              <a:lnSpc>
                <a:spcPct val="115000"/>
              </a:lnSpc>
              <a:spcBef>
                <a:spcPts val="400"/>
              </a:spcBef>
              <a:spcAft>
                <a:spcPts val="400"/>
              </a:spcAft>
              <a:buClr>
                <a:srgbClr val="FFFFFF"/>
              </a:buClr>
              <a:buSzPts val="1200"/>
              <a:buFont typeface="Roboto"/>
              <a:buChar char="●"/>
            </a:pPr>
            <a:r>
              <a:rPr lang="en" sz="1200">
                <a:solidFill>
                  <a:srgbClr val="FFFFFF"/>
                </a:solidFill>
                <a:latin typeface="Roboto"/>
                <a:ea typeface="Roboto"/>
                <a:cs typeface="Roboto"/>
                <a:sym typeface="Roboto"/>
              </a:rPr>
              <a:t>Resource-intensive due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to packet filtering based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on a set of specific characteristics as </a:t>
            </a:r>
            <a:br>
              <a:rPr lang="en" sz="1200">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opposed to IP addresses.</a:t>
            </a:r>
            <a:endParaRPr sz="1200">
              <a:solidFill>
                <a:srgbClr val="FFFFFF"/>
              </a:solidFill>
              <a:latin typeface="Roboto"/>
              <a:ea typeface="Roboto"/>
              <a:cs typeface="Roboto"/>
              <a:sym typeface="Roboto"/>
            </a:endParaRPr>
          </a:p>
        </p:txBody>
      </p:sp>
      <p:sp>
        <p:nvSpPr>
          <p:cNvPr id="4245" name="Google Shape;4245;p241"/>
          <p:cNvSpPr txBox="1"/>
          <p:nvPr/>
        </p:nvSpPr>
        <p:spPr>
          <a:xfrm>
            <a:off x="6491425" y="1941300"/>
            <a:ext cx="2378400" cy="248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Uses a combination of allow and deny lists.</a:t>
            </a:r>
            <a:endParaRPr sz="1200">
              <a:latin typeface="Roboto"/>
              <a:ea typeface="Roboto"/>
              <a:cs typeface="Roboto"/>
              <a:sym typeface="Roboto"/>
            </a:endParaRPr>
          </a:p>
        </p:txBody>
      </p:sp>
      <p:sp>
        <p:nvSpPr>
          <p:cNvPr id="4246" name="Google Shape;4246;p241"/>
          <p:cNvSpPr txBox="1"/>
          <p:nvPr/>
        </p:nvSpPr>
        <p:spPr>
          <a:xfrm>
            <a:off x="1086525" y="1319300"/>
            <a:ext cx="2428500" cy="3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800">
                <a:latin typeface="Roboto Medium"/>
                <a:ea typeface="Roboto Medium"/>
                <a:cs typeface="Roboto Medium"/>
                <a:sym typeface="Roboto Medium"/>
              </a:rPr>
              <a:t>Allow lists </a:t>
            </a:r>
            <a:endParaRPr sz="1800">
              <a:latin typeface="Roboto Medium"/>
              <a:ea typeface="Roboto Medium"/>
              <a:cs typeface="Roboto Medium"/>
              <a:sym typeface="Roboto Medium"/>
            </a:endParaRPr>
          </a:p>
        </p:txBody>
      </p:sp>
      <p:sp>
        <p:nvSpPr>
          <p:cNvPr id="4247" name="Google Shape;4247;p241"/>
          <p:cNvSpPr txBox="1"/>
          <p:nvPr/>
        </p:nvSpPr>
        <p:spPr>
          <a:xfrm>
            <a:off x="3925425" y="1319300"/>
            <a:ext cx="2428500" cy="3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800">
                <a:latin typeface="Roboto Medium"/>
                <a:ea typeface="Roboto Medium"/>
                <a:cs typeface="Roboto Medium"/>
                <a:sym typeface="Roboto Medium"/>
              </a:rPr>
              <a:t>Deny lists </a:t>
            </a:r>
            <a:endParaRPr sz="1800">
              <a:latin typeface="Roboto Medium"/>
              <a:ea typeface="Roboto Medium"/>
              <a:cs typeface="Roboto Medium"/>
              <a:sym typeface="Roboto Medium"/>
            </a:endParaRPr>
          </a:p>
        </p:txBody>
      </p:sp>
      <p:sp>
        <p:nvSpPr>
          <p:cNvPr id="4248" name="Google Shape;4248;p241"/>
          <p:cNvSpPr txBox="1"/>
          <p:nvPr/>
        </p:nvSpPr>
        <p:spPr>
          <a:xfrm>
            <a:off x="6715500" y="1319300"/>
            <a:ext cx="2428500" cy="3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800">
                <a:latin typeface="Roboto Medium"/>
                <a:ea typeface="Roboto Medium"/>
                <a:cs typeface="Roboto Medium"/>
                <a:sym typeface="Roboto Medium"/>
              </a:rPr>
              <a:t>Hybrid</a:t>
            </a:r>
            <a:endParaRPr sz="1800">
              <a:latin typeface="Roboto Medium"/>
              <a:ea typeface="Roboto Medium"/>
              <a:cs typeface="Roboto Medium"/>
              <a:sym typeface="Roboto Medium"/>
            </a:endParaRPr>
          </a:p>
        </p:txBody>
      </p:sp>
      <p:sp>
        <p:nvSpPr>
          <p:cNvPr id="4249" name="Google Shape;4249;p2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WAFs analyze and filter traffic based on three different techniques:</a:t>
            </a:r>
            <a:endParaRPr/>
          </a:p>
        </p:txBody>
      </p:sp>
      <p:sp>
        <p:nvSpPr>
          <p:cNvPr id="4250" name="Google Shape;4250;p2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2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Wafw00f</a:t>
            </a:r>
            <a:endParaRPr/>
          </a:p>
          <a:p>
            <a:pPr marL="0" lvl="0" indent="0" algn="l" rtl="0">
              <a:spcBef>
                <a:spcPts val="0"/>
              </a:spcBef>
              <a:spcAft>
                <a:spcPts val="0"/>
              </a:spcAft>
              <a:buNone/>
            </a:pPr>
            <a:endParaRPr/>
          </a:p>
        </p:txBody>
      </p:sp>
      <p:sp>
        <p:nvSpPr>
          <p:cNvPr id="4256" name="Google Shape;4256;p2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highlight>
                  <a:srgbClr val="000000"/>
                </a:highlight>
                <a:latin typeface="Inconsolata"/>
                <a:ea typeface="Inconsolata"/>
                <a:cs typeface="Inconsolata"/>
                <a:sym typeface="Inconsolata"/>
              </a:rPr>
              <a:t>Wafw00f </a:t>
            </a:r>
            <a:r>
              <a:rPr lang="en"/>
              <a:t>is an open source command-line WAF utility focused on web-based attacks that occur at the application </a:t>
            </a:r>
            <a:r>
              <a:rPr lang="en">
                <a:solidFill>
                  <a:srgbClr val="FFFFFF"/>
                </a:solidFill>
                <a:highlight>
                  <a:srgbClr val="000000"/>
                </a:highlight>
                <a:latin typeface="Inconsolata"/>
                <a:ea typeface="Inconsolata"/>
                <a:cs typeface="Inconsolata"/>
                <a:sym typeface="Inconsolata"/>
              </a:rPr>
              <a:t>layer.afw00f</a:t>
            </a:r>
            <a:endParaRPr>
              <a:solidFill>
                <a:srgbClr val="FFFFFF"/>
              </a:solidFill>
              <a:highlight>
                <a:srgbClr val="000000"/>
              </a:highlight>
              <a:latin typeface="Inconsolata"/>
              <a:ea typeface="Inconsolata"/>
              <a:cs typeface="Inconsolata"/>
              <a:sym typeface="Inconsolata"/>
            </a:endParaRPr>
          </a:p>
        </p:txBody>
      </p:sp>
      <p:sp>
        <p:nvSpPr>
          <p:cNvPr id="4257" name="Google Shape;4257;p24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github.com</a:t>
            </a:r>
            <a:endParaRPr/>
          </a:p>
        </p:txBody>
      </p:sp>
      <p:pic>
        <p:nvPicPr>
          <p:cNvPr id="4258" name="Google Shape;4258;p242"/>
          <p:cNvPicPr preferRelativeResize="0"/>
          <p:nvPr/>
        </p:nvPicPr>
        <p:blipFill>
          <a:blip r:embed="rId4">
            <a:alphaModFix/>
          </a:blip>
          <a:stretch>
            <a:fillRect/>
          </a:stretch>
        </p:blipFill>
        <p:spPr>
          <a:xfrm>
            <a:off x="1264975" y="1432500"/>
            <a:ext cx="6458375" cy="3403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62"/>
        <p:cNvGrpSpPr/>
        <p:nvPr/>
      </p:nvGrpSpPr>
      <p:grpSpPr>
        <a:xfrm>
          <a:off x="0" y="0"/>
          <a:ext cx="0" cy="0"/>
          <a:chOff x="0" y="0"/>
          <a:chExt cx="0" cy="0"/>
        </a:xfrm>
      </p:grpSpPr>
      <p:sp>
        <p:nvSpPr>
          <p:cNvPr id="4263" name="Google Shape;4263;p2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Wafw00f</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264" name="Google Shape;4264;p2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265" name="Google Shape;4265;p243"/>
          <p:cNvPicPr preferRelativeResize="0"/>
          <p:nvPr/>
        </p:nvPicPr>
        <p:blipFill>
          <a:blip r:embed="rId3">
            <a:alphaModFix/>
          </a:blip>
          <a:stretch>
            <a:fillRect/>
          </a:stretch>
        </p:blipFill>
        <p:spPr>
          <a:xfrm>
            <a:off x="4286263" y="878250"/>
            <a:ext cx="827470" cy="3662574"/>
          </a:xfrm>
          <a:prstGeom prst="rect">
            <a:avLst/>
          </a:prstGeom>
          <a:noFill/>
          <a:ln>
            <a:noFill/>
          </a:ln>
        </p:spPr>
      </p:pic>
      <p:sp>
        <p:nvSpPr>
          <p:cNvPr id="4266" name="Google Shape;4266;p243"/>
          <p:cNvSpPr/>
          <p:nvPr/>
        </p:nvSpPr>
        <p:spPr>
          <a:xfrm>
            <a:off x="1076325" y="11187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243"/>
          <p:cNvGrpSpPr/>
          <p:nvPr/>
        </p:nvGrpSpPr>
        <p:grpSpPr>
          <a:xfrm>
            <a:off x="457206" y="1116503"/>
            <a:ext cx="533372" cy="533480"/>
            <a:chOff x="457200" y="1378813"/>
            <a:chExt cx="695400" cy="695450"/>
          </a:xfrm>
        </p:grpSpPr>
        <p:sp>
          <p:nvSpPr>
            <p:cNvPr id="4268" name="Google Shape;4268;p243"/>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69" name="Google Shape;4269;p243"/>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243"/>
          <p:cNvSpPr txBox="1">
            <a:spLocks noGrp="1"/>
          </p:cNvSpPr>
          <p:nvPr>
            <p:ph type="subTitle" idx="1"/>
          </p:nvPr>
        </p:nvSpPr>
        <p:spPr>
          <a:xfrm>
            <a:off x="-12300" y="1831050"/>
            <a:ext cx="4298400" cy="2544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It is written in Python and automates a carefully crafted set of procedures to determine if a website sits behind a web application firewall.</a:t>
            </a:r>
            <a:endParaRPr sz="1800">
              <a:latin typeface="Roboto"/>
              <a:ea typeface="Roboto"/>
              <a:cs typeface="Roboto"/>
              <a:sym typeface="Roboto"/>
            </a:endParaRPr>
          </a:p>
        </p:txBody>
      </p:sp>
      <p:sp>
        <p:nvSpPr>
          <p:cNvPr id="4271" name="Google Shape;4271;p243"/>
          <p:cNvSpPr txBox="1">
            <a:spLocks noGrp="1"/>
          </p:cNvSpPr>
          <p:nvPr>
            <p:ph type="subTitle" idx="2"/>
          </p:nvPr>
        </p:nvSpPr>
        <p:spPr>
          <a:xfrm>
            <a:off x="1076325" y="111867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Python</a:t>
            </a:r>
            <a:endParaRPr/>
          </a:p>
        </p:txBody>
      </p:sp>
      <p:sp>
        <p:nvSpPr>
          <p:cNvPr id="4272" name="Google Shape;4272;p243"/>
          <p:cNvSpPr/>
          <p:nvPr/>
        </p:nvSpPr>
        <p:spPr>
          <a:xfrm>
            <a:off x="5555425" y="11210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243"/>
          <p:cNvGrpSpPr/>
          <p:nvPr/>
        </p:nvGrpSpPr>
        <p:grpSpPr>
          <a:xfrm>
            <a:off x="4936306" y="1118753"/>
            <a:ext cx="533372" cy="533480"/>
            <a:chOff x="457200" y="1378813"/>
            <a:chExt cx="695400" cy="695450"/>
          </a:xfrm>
        </p:grpSpPr>
        <p:sp>
          <p:nvSpPr>
            <p:cNvPr id="4274" name="Google Shape;4274;p243"/>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75" name="Google Shape;4275;p243"/>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6" name="Google Shape;4276;p243"/>
          <p:cNvSpPr txBox="1">
            <a:spLocks noGrp="1"/>
          </p:cNvSpPr>
          <p:nvPr>
            <p:ph type="subTitle" idx="3"/>
          </p:nvPr>
        </p:nvSpPr>
        <p:spPr>
          <a:xfrm>
            <a:off x="4466800" y="1833300"/>
            <a:ext cx="4298400" cy="2544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Although WAFs are used to harden web server infrastructure, they do come with vulnerabilities of their own.</a:t>
            </a:r>
            <a:endParaRPr sz="1800">
              <a:latin typeface="Roboto"/>
              <a:ea typeface="Roboto"/>
              <a:cs typeface="Roboto"/>
              <a:sym typeface="Roboto"/>
            </a:endParaRPr>
          </a:p>
        </p:txBody>
      </p:sp>
      <p:sp>
        <p:nvSpPr>
          <p:cNvPr id="4277" name="Google Shape;4277;p243"/>
          <p:cNvSpPr txBox="1">
            <a:spLocks noGrp="1"/>
          </p:cNvSpPr>
          <p:nvPr>
            <p:ph type="subTitle" idx="4"/>
          </p:nvPr>
        </p:nvSpPr>
        <p:spPr>
          <a:xfrm>
            <a:off x="5555425" y="1120925"/>
            <a:ext cx="3057600" cy="4761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Vulnerabilities </a:t>
            </a:r>
            <a:endParaRPr/>
          </a:p>
        </p:txBody>
      </p:sp>
      <p:pic>
        <p:nvPicPr>
          <p:cNvPr id="4278" name="Google Shape;4278;p243"/>
          <p:cNvPicPr preferRelativeResize="0"/>
          <p:nvPr/>
        </p:nvPicPr>
        <p:blipFill>
          <a:blip r:embed="rId4">
            <a:alphaModFix/>
          </a:blip>
          <a:stretch>
            <a:fillRect/>
          </a:stretch>
        </p:blipFill>
        <p:spPr>
          <a:xfrm>
            <a:off x="2537795" y="2913774"/>
            <a:ext cx="1681626" cy="1627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282"/>
        <p:cNvGrpSpPr/>
        <p:nvPr/>
      </p:nvGrpSpPr>
      <p:grpSpPr>
        <a:xfrm>
          <a:off x="0" y="0"/>
          <a:ext cx="0" cy="0"/>
          <a:chOff x="0" y="0"/>
          <a:chExt cx="0" cy="0"/>
        </a:xfrm>
      </p:grpSpPr>
      <p:sp>
        <p:nvSpPr>
          <p:cNvPr id="4283" name="Google Shape;4283;p244"/>
          <p:cNvSpPr/>
          <p:nvPr/>
        </p:nvSpPr>
        <p:spPr>
          <a:xfrm>
            <a:off x="7430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4"/>
          <p:cNvSpPr/>
          <p:nvPr/>
        </p:nvSpPr>
        <p:spPr>
          <a:xfrm>
            <a:off x="33974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4"/>
          <p:cNvSpPr/>
          <p:nvPr/>
        </p:nvSpPr>
        <p:spPr>
          <a:xfrm>
            <a:off x="60518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latin typeface="Roboto"/>
                <a:ea typeface="Roboto"/>
                <a:cs typeface="Roboto"/>
                <a:sym typeface="Roboto"/>
              </a:rPr>
              <a:t>Wafw00f</a:t>
            </a:r>
            <a:r>
              <a:rPr lang="en">
                <a:latin typeface="Inconsolata"/>
                <a:ea typeface="Inconsolata"/>
                <a:cs typeface="Inconsolata"/>
                <a:sym typeface="Inconsolata"/>
              </a:rPr>
              <a:t> </a:t>
            </a:r>
            <a:r>
              <a:rPr lang="en">
                <a:latin typeface="Roboto"/>
                <a:ea typeface="Roboto"/>
                <a:cs typeface="Roboto"/>
                <a:sym typeface="Roboto"/>
              </a:rPr>
              <a:t>Demonstration</a:t>
            </a:r>
            <a:endParaRPr/>
          </a:p>
        </p:txBody>
      </p:sp>
      <p:sp>
        <p:nvSpPr>
          <p:cNvPr id="4287" name="Google Shape;4287;p24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Wafw00f using the following scenario: </a:t>
            </a:r>
            <a:endParaRPr/>
          </a:p>
        </p:txBody>
      </p:sp>
      <p:sp>
        <p:nvSpPr>
          <p:cNvPr id="4288" name="Google Shape;4288;p244"/>
          <p:cNvSpPr txBox="1"/>
          <p:nvPr/>
        </p:nvSpPr>
        <p:spPr>
          <a:xfrm>
            <a:off x="354725" y="3237700"/>
            <a:ext cx="2329500" cy="13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You’re a criminal hacker looking to exploit any web vulnerability on a web site.</a:t>
            </a:r>
            <a:endParaRPr>
              <a:latin typeface="Roboto"/>
              <a:ea typeface="Roboto"/>
              <a:cs typeface="Roboto"/>
              <a:sym typeface="Roboto"/>
            </a:endParaRPr>
          </a:p>
        </p:txBody>
      </p:sp>
      <p:pic>
        <p:nvPicPr>
          <p:cNvPr id="4289" name="Google Shape;4289;p244"/>
          <p:cNvPicPr preferRelativeResize="0"/>
          <p:nvPr/>
        </p:nvPicPr>
        <p:blipFill>
          <a:blip r:embed="rId3">
            <a:alphaModFix/>
          </a:blip>
          <a:stretch>
            <a:fillRect/>
          </a:stretch>
        </p:blipFill>
        <p:spPr>
          <a:xfrm>
            <a:off x="6681750" y="1387525"/>
            <a:ext cx="1717229" cy="1503301"/>
          </a:xfrm>
          <a:prstGeom prst="rect">
            <a:avLst/>
          </a:prstGeom>
          <a:noFill/>
          <a:ln>
            <a:noFill/>
          </a:ln>
        </p:spPr>
      </p:pic>
      <p:pic>
        <p:nvPicPr>
          <p:cNvPr id="4290" name="Google Shape;4290;p244"/>
          <p:cNvPicPr preferRelativeResize="0"/>
          <p:nvPr/>
        </p:nvPicPr>
        <p:blipFill>
          <a:blip r:embed="rId4">
            <a:alphaModFix/>
          </a:blip>
          <a:stretch>
            <a:fillRect/>
          </a:stretch>
        </p:blipFill>
        <p:spPr>
          <a:xfrm>
            <a:off x="3424871" y="1549590"/>
            <a:ext cx="2186087" cy="1363800"/>
          </a:xfrm>
          <a:prstGeom prst="rect">
            <a:avLst/>
          </a:prstGeom>
          <a:noFill/>
          <a:ln>
            <a:noFill/>
          </a:ln>
        </p:spPr>
      </p:pic>
      <p:pic>
        <p:nvPicPr>
          <p:cNvPr id="4291" name="Google Shape;4291;p244"/>
          <p:cNvPicPr preferRelativeResize="0"/>
          <p:nvPr/>
        </p:nvPicPr>
        <p:blipFill>
          <a:blip r:embed="rId5">
            <a:alphaModFix/>
          </a:blip>
          <a:stretch>
            <a:fillRect/>
          </a:stretch>
        </p:blipFill>
        <p:spPr>
          <a:xfrm>
            <a:off x="580500" y="1225453"/>
            <a:ext cx="1854201" cy="1827450"/>
          </a:xfrm>
          <a:prstGeom prst="rect">
            <a:avLst/>
          </a:prstGeom>
          <a:noFill/>
          <a:ln>
            <a:noFill/>
          </a:ln>
        </p:spPr>
      </p:pic>
      <p:sp>
        <p:nvSpPr>
          <p:cNvPr id="4292" name="Google Shape;4292;p2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87</a:t>
            </a:fld>
            <a:endParaRPr sz="600">
              <a:solidFill>
                <a:srgbClr val="FFFFFF"/>
              </a:solidFill>
            </a:endParaRPr>
          </a:p>
        </p:txBody>
      </p:sp>
      <p:sp>
        <p:nvSpPr>
          <p:cNvPr id="4293" name="Google Shape;4293;p244"/>
          <p:cNvSpPr txBox="1"/>
          <p:nvPr/>
        </p:nvSpPr>
        <p:spPr>
          <a:xfrm>
            <a:off x="3348675" y="3237700"/>
            <a:ext cx="2522400" cy="194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Before you can launch an attack, you need to know if the website is protected by a web application firewall and if so, what kind.</a:t>
            </a:r>
            <a:endParaRPr>
              <a:latin typeface="Roboto"/>
              <a:ea typeface="Roboto"/>
              <a:cs typeface="Roboto"/>
              <a:sym typeface="Roboto"/>
            </a:endParaRPr>
          </a:p>
        </p:txBody>
      </p:sp>
      <p:sp>
        <p:nvSpPr>
          <p:cNvPr id="4294" name="Google Shape;4294;p244"/>
          <p:cNvSpPr txBox="1"/>
          <p:nvPr/>
        </p:nvSpPr>
        <p:spPr>
          <a:xfrm>
            <a:off x="6535525" y="3237700"/>
            <a:ext cx="2522400" cy="17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The results of this information gathering process will indicate the types of attacks that are available to you.</a:t>
            </a:r>
            <a:endParaRPr>
              <a:latin typeface="Roboto"/>
              <a:ea typeface="Roboto"/>
              <a:cs typeface="Roboto"/>
              <a:sym typeface="Roboto"/>
            </a:endParaRPr>
          </a:p>
        </p:txBody>
      </p:sp>
      <p:pic>
        <p:nvPicPr>
          <p:cNvPr id="4295" name="Google Shape;4295;p244"/>
          <p:cNvPicPr preferRelativeResize="0"/>
          <p:nvPr/>
        </p:nvPicPr>
        <p:blipFill>
          <a:blip r:embed="rId6">
            <a:alphaModFix/>
          </a:blip>
          <a:stretch>
            <a:fillRect/>
          </a:stretch>
        </p:blipFill>
        <p:spPr>
          <a:xfrm>
            <a:off x="5867888" y="1225450"/>
            <a:ext cx="827470" cy="3662574"/>
          </a:xfrm>
          <a:prstGeom prst="rect">
            <a:avLst/>
          </a:prstGeom>
          <a:noFill/>
          <a:ln>
            <a:noFill/>
          </a:ln>
        </p:spPr>
      </p:pic>
      <p:pic>
        <p:nvPicPr>
          <p:cNvPr id="4296" name="Google Shape;4296;p244"/>
          <p:cNvPicPr preferRelativeResize="0"/>
          <p:nvPr/>
        </p:nvPicPr>
        <p:blipFill>
          <a:blip r:embed="rId6">
            <a:alphaModFix/>
          </a:blip>
          <a:stretch>
            <a:fillRect/>
          </a:stretch>
        </p:blipFill>
        <p:spPr>
          <a:xfrm>
            <a:off x="2597413" y="1225450"/>
            <a:ext cx="827470" cy="366257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4301" name="Google Shape;4301;p245"/>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Wafw00f Database</a:t>
            </a:r>
            <a:endParaRPr/>
          </a:p>
        </p:txBody>
      </p:sp>
      <p:sp>
        <p:nvSpPr>
          <p:cNvPr id="4302" name="Google Shape;4302;p2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88</a:t>
            </a:fld>
            <a:endParaRPr sz="6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06"/>
        <p:cNvGrpSpPr/>
        <p:nvPr/>
      </p:nvGrpSpPr>
      <p:grpSpPr>
        <a:xfrm>
          <a:off x="0" y="0"/>
          <a:ext cx="0" cy="0"/>
          <a:chOff x="0" y="0"/>
          <a:chExt cx="0" cy="0"/>
        </a:xfrm>
      </p:grpSpPr>
      <p:sp>
        <p:nvSpPr>
          <p:cNvPr id="4307" name="Google Shape;4307;p246"/>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308" name="Google Shape;4308;p246"/>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Information Supermarket</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research how to mitigate data sourcing from web vulnerabilities that resulted in a surge of social engineering attacks.</a:t>
            </a:r>
            <a:endParaRPr>
              <a:latin typeface="Roboto Light"/>
              <a:ea typeface="Roboto Light"/>
              <a:cs typeface="Roboto Light"/>
              <a:sym typeface="Roboto Light"/>
            </a:endParaRPr>
          </a:p>
        </p:txBody>
      </p:sp>
      <p:sp>
        <p:nvSpPr>
          <p:cNvPr id="4309" name="Google Shape;4309;p2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89</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14"/>
        <p:cNvGrpSpPr/>
        <p:nvPr/>
      </p:nvGrpSpPr>
      <p:grpSpPr>
        <a:xfrm>
          <a:off x="0" y="0"/>
          <a:ext cx="0" cy="0"/>
          <a:chOff x="0" y="0"/>
          <a:chExt cx="0" cy="0"/>
        </a:xfrm>
      </p:grpSpPr>
      <p:sp>
        <p:nvSpPr>
          <p:cNvPr id="3115" name="Google Shape;3115;p1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Hybrid Kill Chain</a:t>
            </a:r>
            <a:endParaRPr/>
          </a:p>
        </p:txBody>
      </p:sp>
      <p:sp>
        <p:nvSpPr>
          <p:cNvPr id="3116" name="Google Shape;3116;p1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It includes the following stages:</a:t>
            </a:r>
            <a:endParaRPr/>
          </a:p>
        </p:txBody>
      </p:sp>
      <p:sp>
        <p:nvSpPr>
          <p:cNvPr id="3117" name="Google Shape;3117;p1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3118" name="Google Shape;3118;p166"/>
          <p:cNvCxnSpPr/>
          <p:nvPr/>
        </p:nvCxnSpPr>
        <p:spPr>
          <a:xfrm rot="10800000">
            <a:off x="4831848" y="3675050"/>
            <a:ext cx="3231900" cy="0"/>
          </a:xfrm>
          <a:prstGeom prst="straightConnector1">
            <a:avLst/>
          </a:prstGeom>
          <a:noFill/>
          <a:ln w="9525" cap="flat" cmpd="sng">
            <a:solidFill>
              <a:srgbClr val="A9B7C0"/>
            </a:solidFill>
            <a:prstDash val="solid"/>
            <a:round/>
            <a:headEnd type="none" w="sm" len="sm"/>
            <a:tailEnd type="none" w="sm" len="sm"/>
          </a:ln>
        </p:spPr>
      </p:cxnSp>
      <p:cxnSp>
        <p:nvCxnSpPr>
          <p:cNvPr id="3119" name="Google Shape;3119;p166"/>
          <p:cNvCxnSpPr/>
          <p:nvPr/>
        </p:nvCxnSpPr>
        <p:spPr>
          <a:xfrm rot="10800000">
            <a:off x="5446248" y="2379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3120" name="Google Shape;3120;p166"/>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3121" name="Google Shape;3121;p166"/>
          <p:cNvCxnSpPr/>
          <p:nvPr/>
        </p:nvCxnSpPr>
        <p:spPr>
          <a:xfrm rot="10800000">
            <a:off x="457250" y="3141650"/>
            <a:ext cx="3031500" cy="0"/>
          </a:xfrm>
          <a:prstGeom prst="straightConnector1">
            <a:avLst/>
          </a:prstGeom>
          <a:noFill/>
          <a:ln w="9525" cap="flat" cmpd="sng">
            <a:solidFill>
              <a:srgbClr val="A9B7C0"/>
            </a:solidFill>
            <a:prstDash val="solid"/>
            <a:round/>
            <a:headEnd type="none" w="sm" len="sm"/>
            <a:tailEnd type="none" w="sm" len="sm"/>
          </a:ln>
        </p:spPr>
      </p:cxnSp>
      <p:cxnSp>
        <p:nvCxnSpPr>
          <p:cNvPr id="3122" name="Google Shape;3122;p166"/>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3123" name="Google Shape;3123;p166"/>
          <p:cNvSpPr/>
          <p:nvPr/>
        </p:nvSpPr>
        <p:spPr>
          <a:xfrm rot="-4979340">
            <a:off x="3044287" y="1151487"/>
            <a:ext cx="2767493" cy="2771887"/>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66"/>
          <p:cNvSpPr/>
          <p:nvPr/>
        </p:nvSpPr>
        <p:spPr>
          <a:xfrm rot="7923045">
            <a:off x="3022558" y="11491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66"/>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66"/>
          <p:cNvSpPr/>
          <p:nvPr/>
        </p:nvSpPr>
        <p:spPr>
          <a:xfrm rot="4022619">
            <a:off x="5167801" y="19159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66"/>
          <p:cNvSpPr/>
          <p:nvPr/>
        </p:nvSpPr>
        <p:spPr>
          <a:xfrm rot="-6818172">
            <a:off x="5165072" y="19064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66"/>
          <p:cNvSpPr/>
          <p:nvPr/>
        </p:nvSpPr>
        <p:spPr>
          <a:xfrm rot="-9361798">
            <a:off x="3032238" y="11431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66"/>
          <p:cNvSpPr/>
          <p:nvPr/>
        </p:nvSpPr>
        <p:spPr>
          <a:xfrm rot="-8939422">
            <a:off x="3497212" y="3137539"/>
            <a:ext cx="578242" cy="578192"/>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66"/>
          <p:cNvSpPr/>
          <p:nvPr/>
        </p:nvSpPr>
        <p:spPr>
          <a:xfrm rot="1821421">
            <a:off x="3497457" y="3137303"/>
            <a:ext cx="578171" cy="578109"/>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66"/>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66"/>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66"/>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66"/>
          <p:cNvSpPr/>
          <p:nvPr/>
        </p:nvSpPr>
        <p:spPr>
          <a:xfrm rot="8347474">
            <a:off x="4779056" y="31266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66"/>
          <p:cNvSpPr/>
          <p:nvPr/>
        </p:nvSpPr>
        <p:spPr>
          <a:xfrm rot="-2492975">
            <a:off x="4779130" y="31265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66"/>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66"/>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66"/>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3139" name="Google Shape;3139;p166"/>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3140" name="Google Shape;3140;p166"/>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02</a:t>
            </a:r>
            <a:endParaRPr sz="1600" b="1">
              <a:solidFill>
                <a:srgbClr val="A9B7C0"/>
              </a:solidFill>
              <a:latin typeface="Roboto"/>
              <a:ea typeface="Roboto"/>
              <a:cs typeface="Roboto"/>
              <a:sym typeface="Roboto"/>
            </a:endParaRPr>
          </a:p>
        </p:txBody>
      </p:sp>
      <p:sp>
        <p:nvSpPr>
          <p:cNvPr id="3141" name="Google Shape;3141;p166"/>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3142" name="Google Shape;3142;p166"/>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3143" name="Google Shape;3143;p166"/>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3144" name="Google Shape;3144;p166"/>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Exploitation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Active compromise of adversary’s apps, servers, or network, and averting physical, logical, or administrative controls. </a:t>
            </a:r>
            <a:endParaRPr>
              <a:solidFill>
                <a:srgbClr val="A9B7C0"/>
              </a:solidFill>
              <a:latin typeface="Roboto"/>
              <a:ea typeface="Roboto"/>
              <a:cs typeface="Roboto"/>
              <a:sym typeface="Roboto"/>
            </a:endParaRPr>
          </a:p>
        </p:txBody>
      </p:sp>
      <p:sp>
        <p:nvSpPr>
          <p:cNvPr id="3145" name="Google Shape;3145;p166"/>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3146" name="Google Shape;3146;p166"/>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rgbClr val="A9B7C0"/>
                </a:solidFill>
                <a:latin typeface="Roboto"/>
                <a:ea typeface="Roboto"/>
                <a:cs typeface="Roboto"/>
                <a:sym typeface="Roboto"/>
              </a:rPr>
              <a:t>Weaponization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Preparation of offensive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operations against specific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targets using information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gathered during reconnaissance.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3147" name="Google Shape;3147;p166"/>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Delivery</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Launch of the operation. Attacks carried out based on Red Team offensive strategies.</a:t>
            </a:r>
            <a:endParaRPr>
              <a:solidFill>
                <a:srgbClr val="A9B7C0"/>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13"/>
        <p:cNvGrpSpPr/>
        <p:nvPr/>
      </p:nvGrpSpPr>
      <p:grpSpPr>
        <a:xfrm>
          <a:off x="0" y="0"/>
          <a:ext cx="0" cy="0"/>
          <a:chOff x="0" y="0"/>
          <a:chExt cx="0" cy="0"/>
        </a:xfrm>
      </p:grpSpPr>
      <p:sp>
        <p:nvSpPr>
          <p:cNvPr id="4314" name="Google Shape;4314;p2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90</a:t>
            </a:fld>
            <a:endParaRPr sz="6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318"/>
        <p:cNvGrpSpPr/>
        <p:nvPr/>
      </p:nvGrpSpPr>
      <p:grpSpPr>
        <a:xfrm>
          <a:off x="0" y="0"/>
          <a:ext cx="0" cy="0"/>
          <a:chOff x="0" y="0"/>
          <a:chExt cx="0" cy="0"/>
        </a:xfrm>
      </p:grpSpPr>
      <p:sp>
        <p:nvSpPr>
          <p:cNvPr id="4319" name="Google Shape;4319;p24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Executing Attacks </a:t>
            </a:r>
            <a:endParaRPr/>
          </a:p>
        </p:txBody>
      </p:sp>
      <p:sp>
        <p:nvSpPr>
          <p:cNvPr id="4320" name="Google Shape;4320;p2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91</a:t>
            </a:fld>
            <a:endParaRPr sz="6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324"/>
        <p:cNvGrpSpPr/>
        <p:nvPr/>
      </p:nvGrpSpPr>
      <p:grpSpPr>
        <a:xfrm>
          <a:off x="0" y="0"/>
          <a:ext cx="0" cy="0"/>
          <a:chOff x="0" y="0"/>
          <a:chExt cx="0" cy="0"/>
        </a:xfrm>
      </p:grpSpPr>
      <p:sp>
        <p:nvSpPr>
          <p:cNvPr id="4325" name="Google Shape;4325;p2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Stage 2: Execution</a:t>
            </a:r>
            <a:endParaRPr/>
          </a:p>
        </p:txBody>
      </p:sp>
      <p:sp>
        <p:nvSpPr>
          <p:cNvPr id="4326" name="Google Shape;4326;p2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4327" name="Google Shape;4327;p249"/>
          <p:cNvCxnSpPr/>
          <p:nvPr/>
        </p:nvCxnSpPr>
        <p:spPr>
          <a:xfrm rot="10800000">
            <a:off x="4831848" y="3675050"/>
            <a:ext cx="3231900" cy="0"/>
          </a:xfrm>
          <a:prstGeom prst="straightConnector1">
            <a:avLst/>
          </a:prstGeom>
          <a:noFill/>
          <a:ln w="9525" cap="flat" cmpd="sng">
            <a:solidFill>
              <a:srgbClr val="A9B7C0"/>
            </a:solidFill>
            <a:prstDash val="solid"/>
            <a:round/>
            <a:headEnd type="none" w="sm" len="sm"/>
            <a:tailEnd type="none" w="sm" len="sm"/>
          </a:ln>
        </p:spPr>
      </p:cxnSp>
      <p:cxnSp>
        <p:nvCxnSpPr>
          <p:cNvPr id="4328" name="Google Shape;4328;p249"/>
          <p:cNvCxnSpPr/>
          <p:nvPr/>
        </p:nvCxnSpPr>
        <p:spPr>
          <a:xfrm rot="10800000">
            <a:off x="5446248" y="2379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4329" name="Google Shape;4329;p249"/>
          <p:cNvCxnSpPr/>
          <p:nvPr/>
        </p:nvCxnSpPr>
        <p:spPr>
          <a:xfrm rot="10800000">
            <a:off x="4403800" y="1235800"/>
            <a:ext cx="3636300" cy="0"/>
          </a:xfrm>
          <a:prstGeom prst="straightConnector1">
            <a:avLst/>
          </a:prstGeom>
          <a:noFill/>
          <a:ln w="9525" cap="flat" cmpd="sng">
            <a:solidFill>
              <a:srgbClr val="A9B7C0"/>
            </a:solidFill>
            <a:prstDash val="solid"/>
            <a:round/>
            <a:headEnd type="none" w="sm" len="sm"/>
            <a:tailEnd type="none" w="sm" len="sm"/>
          </a:ln>
        </p:spPr>
      </p:cxnSp>
      <p:cxnSp>
        <p:nvCxnSpPr>
          <p:cNvPr id="4330" name="Google Shape;4330;p249"/>
          <p:cNvCxnSpPr/>
          <p:nvPr/>
        </p:nvCxnSpPr>
        <p:spPr>
          <a:xfrm rot="10800000">
            <a:off x="457250" y="3141650"/>
            <a:ext cx="3031500" cy="0"/>
          </a:xfrm>
          <a:prstGeom prst="straightConnector1">
            <a:avLst/>
          </a:prstGeom>
          <a:noFill/>
          <a:ln w="9525" cap="flat" cmpd="sng">
            <a:solidFill>
              <a:srgbClr val="000000"/>
            </a:solidFill>
            <a:prstDash val="solid"/>
            <a:round/>
            <a:headEnd type="none" w="sm" len="sm"/>
            <a:tailEnd type="none" w="sm" len="sm"/>
          </a:ln>
        </p:spPr>
      </p:cxnSp>
      <p:cxnSp>
        <p:nvCxnSpPr>
          <p:cNvPr id="4331" name="Google Shape;4331;p249"/>
          <p:cNvCxnSpPr/>
          <p:nvPr/>
        </p:nvCxnSpPr>
        <p:spPr>
          <a:xfrm rot="10800000">
            <a:off x="457300" y="1770050"/>
            <a:ext cx="3407700" cy="0"/>
          </a:xfrm>
          <a:prstGeom prst="straightConnector1">
            <a:avLst/>
          </a:prstGeom>
          <a:noFill/>
          <a:ln w="9525" cap="flat" cmpd="sng">
            <a:solidFill>
              <a:srgbClr val="000000"/>
            </a:solidFill>
            <a:prstDash val="solid"/>
            <a:round/>
            <a:headEnd type="none" w="sm" len="sm"/>
            <a:tailEnd type="none" w="sm" len="sm"/>
          </a:ln>
        </p:spPr>
      </p:cxnSp>
      <p:sp>
        <p:nvSpPr>
          <p:cNvPr id="4332" name="Google Shape;4332;p249"/>
          <p:cNvSpPr/>
          <p:nvPr/>
        </p:nvSpPr>
        <p:spPr>
          <a:xfrm rot="-4979340">
            <a:off x="3044287" y="11514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9"/>
          <p:cNvSpPr/>
          <p:nvPr/>
        </p:nvSpPr>
        <p:spPr>
          <a:xfrm rot="7923045">
            <a:off x="3022558" y="11491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9"/>
          <p:cNvSpPr/>
          <p:nvPr/>
        </p:nvSpPr>
        <p:spPr>
          <a:xfrm rot="3597646">
            <a:off x="3025955" y="11611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9"/>
          <p:cNvSpPr/>
          <p:nvPr/>
        </p:nvSpPr>
        <p:spPr>
          <a:xfrm rot="4022619">
            <a:off x="5167801" y="19159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9"/>
          <p:cNvSpPr/>
          <p:nvPr/>
        </p:nvSpPr>
        <p:spPr>
          <a:xfrm rot="-6818172">
            <a:off x="5165072" y="19064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9"/>
          <p:cNvSpPr/>
          <p:nvPr/>
        </p:nvSpPr>
        <p:spPr>
          <a:xfrm rot="-9361798">
            <a:off x="3032238" y="11431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9"/>
          <p:cNvSpPr/>
          <p:nvPr/>
        </p:nvSpPr>
        <p:spPr>
          <a:xfrm rot="-8939422">
            <a:off x="3497212" y="31375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9"/>
          <p:cNvSpPr/>
          <p:nvPr/>
        </p:nvSpPr>
        <p:spPr>
          <a:xfrm rot="1821421">
            <a:off x="3497457" y="31373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9"/>
          <p:cNvSpPr/>
          <p:nvPr/>
        </p:nvSpPr>
        <p:spPr>
          <a:xfrm rot="-598995">
            <a:off x="3036861" y="11626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9"/>
          <p:cNvSpPr/>
          <p:nvPr/>
        </p:nvSpPr>
        <p:spPr>
          <a:xfrm rot="-176551">
            <a:off x="4150035" y="11625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9"/>
          <p:cNvSpPr/>
          <p:nvPr/>
        </p:nvSpPr>
        <p:spPr>
          <a:xfrm rot="10584085">
            <a:off x="4150018" y="11627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9"/>
          <p:cNvSpPr/>
          <p:nvPr/>
        </p:nvSpPr>
        <p:spPr>
          <a:xfrm rot="8347474">
            <a:off x="4779056" y="31266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9"/>
          <p:cNvSpPr/>
          <p:nvPr/>
        </p:nvSpPr>
        <p:spPr>
          <a:xfrm rot="-2492975">
            <a:off x="4779130" y="31265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9"/>
          <p:cNvSpPr/>
          <p:nvPr/>
        </p:nvSpPr>
        <p:spPr>
          <a:xfrm rot="-4555659">
            <a:off x="3095702" y="19045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9"/>
          <p:cNvSpPr/>
          <p:nvPr/>
        </p:nvSpPr>
        <p:spPr>
          <a:xfrm rot="6205784">
            <a:off x="3095836" y="19045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9"/>
          <p:cNvSpPr txBox="1"/>
          <p:nvPr/>
        </p:nvSpPr>
        <p:spPr>
          <a:xfrm>
            <a:off x="4179831" y="12389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4348" name="Google Shape;4348;p249"/>
          <p:cNvSpPr txBox="1"/>
          <p:nvPr/>
        </p:nvSpPr>
        <p:spPr>
          <a:xfrm>
            <a:off x="3112150"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4349" name="Google Shape;4349;p249"/>
          <p:cNvSpPr txBox="1"/>
          <p:nvPr/>
        </p:nvSpPr>
        <p:spPr>
          <a:xfrm>
            <a:off x="3523248"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4350" name="Google Shape;4350;p249"/>
          <p:cNvSpPr txBox="1"/>
          <p:nvPr/>
        </p:nvSpPr>
        <p:spPr>
          <a:xfrm>
            <a:off x="4793253" y="32112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4351" name="Google Shape;4351;p249"/>
          <p:cNvSpPr txBox="1"/>
          <p:nvPr/>
        </p:nvSpPr>
        <p:spPr>
          <a:xfrm>
            <a:off x="5202668" y="19842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4352" name="Google Shape;4352;p249"/>
          <p:cNvSpPr txBox="1"/>
          <p:nvPr/>
        </p:nvSpPr>
        <p:spPr>
          <a:xfrm>
            <a:off x="5562600" y="1239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rgbClr val="A9B7C0"/>
                </a:solidFill>
                <a:latin typeface="Roboto"/>
                <a:ea typeface="Roboto"/>
                <a:cs typeface="Roboto"/>
                <a:sym typeface="Roboto"/>
              </a:rPr>
              <a:t>Exfiltration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Ultimate goal. The exfiltration of private, sensitive data that the </a:t>
            </a:r>
            <a:br>
              <a:rPr lang="en">
                <a:solidFill>
                  <a:srgbClr val="A9B7C0"/>
                </a:solidFill>
                <a:latin typeface="Roboto"/>
                <a:ea typeface="Roboto"/>
                <a:cs typeface="Roboto"/>
                <a:sym typeface="Roboto"/>
              </a:rPr>
            </a:br>
            <a:r>
              <a:rPr lang="en">
                <a:solidFill>
                  <a:srgbClr val="A9B7C0"/>
                </a:solidFill>
                <a:latin typeface="Roboto"/>
                <a:ea typeface="Roboto"/>
                <a:cs typeface="Roboto"/>
                <a:sym typeface="Roboto"/>
              </a:rPr>
              <a:t>target considers critically sensitive.</a:t>
            </a:r>
            <a:endParaRPr>
              <a:solidFill>
                <a:srgbClr val="A9B7C0"/>
              </a:solidFill>
              <a:latin typeface="Roboto"/>
              <a:ea typeface="Roboto"/>
              <a:cs typeface="Roboto"/>
              <a:sym typeface="Roboto"/>
            </a:endParaRPr>
          </a:p>
          <a:p>
            <a:pPr marL="0" lvl="0" indent="0" algn="l" rtl="0">
              <a:spcBef>
                <a:spcPts val="1600"/>
              </a:spcBef>
              <a:spcAft>
                <a:spcPts val="1600"/>
              </a:spcAft>
              <a:buNone/>
            </a:pPr>
            <a:endParaRPr b="1">
              <a:solidFill>
                <a:srgbClr val="A9B7C0"/>
              </a:solidFill>
              <a:latin typeface="Roboto"/>
              <a:ea typeface="Roboto"/>
              <a:cs typeface="Roboto"/>
              <a:sym typeface="Roboto"/>
            </a:endParaRPr>
          </a:p>
        </p:txBody>
      </p:sp>
      <p:sp>
        <p:nvSpPr>
          <p:cNvPr id="4353" name="Google Shape;4353;p249"/>
          <p:cNvSpPr txBox="1"/>
          <p:nvPr/>
        </p:nvSpPr>
        <p:spPr>
          <a:xfrm>
            <a:off x="5562600" y="2382850"/>
            <a:ext cx="3407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Exploitation</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Active compromise of adversary’s apps, servers, or network, and averting physical, logical, or administrative controls. </a:t>
            </a:r>
            <a:endParaRPr>
              <a:solidFill>
                <a:srgbClr val="A9B7C0"/>
              </a:solidFill>
              <a:latin typeface="Roboto"/>
              <a:ea typeface="Roboto"/>
              <a:cs typeface="Roboto"/>
              <a:sym typeface="Roboto"/>
            </a:endParaRPr>
          </a:p>
        </p:txBody>
      </p:sp>
      <p:sp>
        <p:nvSpPr>
          <p:cNvPr id="4354" name="Google Shape;4354;p249"/>
          <p:cNvSpPr txBox="1"/>
          <p:nvPr/>
        </p:nvSpPr>
        <p:spPr>
          <a:xfrm>
            <a:off x="0" y="1773250"/>
            <a:ext cx="2779800" cy="14943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Reconnaissance</a:t>
            </a:r>
            <a:br>
              <a:rPr lang="en" b="1">
                <a:latin typeface="Roboto"/>
                <a:ea typeface="Roboto"/>
                <a:cs typeface="Roboto"/>
                <a:sym typeface="Roboto"/>
              </a:rPr>
            </a:br>
            <a:r>
              <a:rPr lang="en">
                <a:latin typeface="Roboto"/>
                <a:ea typeface="Roboto"/>
                <a:cs typeface="Roboto"/>
                <a:sym typeface="Roboto"/>
              </a:rPr>
              <a:t>Information gathered against a target</a:t>
            </a:r>
            <a:endParaRPr>
              <a:latin typeface="Roboto"/>
              <a:ea typeface="Roboto"/>
              <a:cs typeface="Roboto"/>
              <a:sym typeface="Roboto"/>
            </a:endParaRPr>
          </a:p>
        </p:txBody>
      </p:sp>
      <p:sp>
        <p:nvSpPr>
          <p:cNvPr id="4355" name="Google Shape;4355;p249"/>
          <p:cNvSpPr txBox="1"/>
          <p:nvPr/>
        </p:nvSpPr>
        <p:spPr>
          <a:xfrm>
            <a:off x="0" y="3144850"/>
            <a:ext cx="3541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latin typeface="Roboto"/>
                <a:ea typeface="Roboto"/>
                <a:cs typeface="Roboto"/>
                <a:sym typeface="Roboto"/>
              </a:rPr>
              <a:t>Weaponization</a:t>
            </a:r>
            <a:br>
              <a:rPr lang="en" b="1">
                <a:latin typeface="Roboto"/>
                <a:ea typeface="Roboto"/>
                <a:cs typeface="Roboto"/>
                <a:sym typeface="Roboto"/>
              </a:rPr>
            </a:br>
            <a:r>
              <a:rPr lang="en">
                <a:latin typeface="Roboto"/>
                <a:ea typeface="Roboto"/>
                <a:cs typeface="Roboto"/>
                <a:sym typeface="Roboto"/>
              </a:rPr>
              <a:t>Preparation of offensive </a:t>
            </a:r>
            <a:br>
              <a:rPr lang="en">
                <a:latin typeface="Roboto"/>
                <a:ea typeface="Roboto"/>
                <a:cs typeface="Roboto"/>
                <a:sym typeface="Roboto"/>
              </a:rPr>
            </a:br>
            <a:r>
              <a:rPr lang="en">
                <a:latin typeface="Roboto"/>
                <a:ea typeface="Roboto"/>
                <a:cs typeface="Roboto"/>
                <a:sym typeface="Roboto"/>
              </a:rPr>
              <a:t>operations against specific </a:t>
            </a:r>
            <a:br>
              <a:rPr lang="en">
                <a:latin typeface="Roboto"/>
                <a:ea typeface="Roboto"/>
                <a:cs typeface="Roboto"/>
                <a:sym typeface="Roboto"/>
              </a:rPr>
            </a:br>
            <a:r>
              <a:rPr lang="en">
                <a:latin typeface="Roboto"/>
                <a:ea typeface="Roboto"/>
                <a:cs typeface="Roboto"/>
                <a:sym typeface="Roboto"/>
              </a:rPr>
              <a:t>targets using information </a:t>
            </a:r>
            <a:br>
              <a:rPr lang="en">
                <a:latin typeface="Roboto"/>
                <a:ea typeface="Roboto"/>
                <a:cs typeface="Roboto"/>
                <a:sym typeface="Roboto"/>
              </a:rPr>
            </a:br>
            <a:r>
              <a:rPr lang="en">
                <a:latin typeface="Roboto"/>
                <a:ea typeface="Roboto"/>
                <a:cs typeface="Roboto"/>
                <a:sym typeface="Roboto"/>
              </a:rPr>
              <a:t>gathered during reconnaissance.</a:t>
            </a:r>
            <a:endParaRPr>
              <a:latin typeface="Roboto"/>
              <a:ea typeface="Roboto"/>
              <a:cs typeface="Roboto"/>
              <a:sym typeface="Roboto"/>
            </a:endParaRPr>
          </a:p>
          <a:p>
            <a:pPr marL="0" lvl="0" indent="0" algn="l" rtl="0">
              <a:spcBef>
                <a:spcPts val="1600"/>
              </a:spcBef>
              <a:spcAft>
                <a:spcPts val="1600"/>
              </a:spcAft>
              <a:buNone/>
            </a:pPr>
            <a:endParaRPr b="1">
              <a:latin typeface="Roboto"/>
              <a:ea typeface="Roboto"/>
              <a:cs typeface="Roboto"/>
              <a:sym typeface="Roboto"/>
            </a:endParaRPr>
          </a:p>
        </p:txBody>
      </p:sp>
      <p:sp>
        <p:nvSpPr>
          <p:cNvPr id="4356" name="Google Shape;4356;p249"/>
          <p:cNvSpPr txBox="1"/>
          <p:nvPr/>
        </p:nvSpPr>
        <p:spPr>
          <a:xfrm>
            <a:off x="5562600" y="3678250"/>
            <a:ext cx="308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rgbClr val="A9B7C0"/>
                </a:solidFill>
                <a:latin typeface="Roboto"/>
                <a:ea typeface="Roboto"/>
                <a:cs typeface="Roboto"/>
                <a:sym typeface="Roboto"/>
              </a:rPr>
              <a:t>Delivery</a:t>
            </a:r>
            <a:br>
              <a:rPr lang="en" b="1">
                <a:solidFill>
                  <a:srgbClr val="A9B7C0"/>
                </a:solidFill>
                <a:latin typeface="Roboto"/>
                <a:ea typeface="Roboto"/>
                <a:cs typeface="Roboto"/>
                <a:sym typeface="Roboto"/>
              </a:rPr>
            </a:br>
            <a:r>
              <a:rPr lang="en">
                <a:solidFill>
                  <a:srgbClr val="A9B7C0"/>
                </a:solidFill>
                <a:latin typeface="Roboto"/>
                <a:ea typeface="Roboto"/>
                <a:cs typeface="Roboto"/>
                <a:sym typeface="Roboto"/>
              </a:rPr>
              <a:t>Launch of the operation. Attacks carried out based on Red Team offensive strategies.</a:t>
            </a:r>
            <a:endParaRPr>
              <a:solidFill>
                <a:srgbClr val="A9B7C0"/>
              </a:solidFill>
              <a:latin typeface="Roboto"/>
              <a:ea typeface="Roboto"/>
              <a:cs typeface="Roboto"/>
              <a:sym typeface="Roboto"/>
            </a:endParaRPr>
          </a:p>
        </p:txBody>
      </p:sp>
      <p:sp>
        <p:nvSpPr>
          <p:cNvPr id="4357" name="Google Shape;4357;p24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Now we will pivot from reconnaissance to the weaponization stage of the hybrid kill chain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361"/>
        <p:cNvGrpSpPr/>
        <p:nvPr/>
      </p:nvGrpSpPr>
      <p:grpSpPr>
        <a:xfrm>
          <a:off x="0" y="0"/>
          <a:ext cx="0" cy="0"/>
          <a:chOff x="0" y="0"/>
          <a:chExt cx="0" cy="0"/>
        </a:xfrm>
      </p:grpSpPr>
      <p:sp>
        <p:nvSpPr>
          <p:cNvPr id="4362" name="Google Shape;4362;p2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Stage 2: Execution</a:t>
            </a:r>
            <a:endParaRPr/>
          </a:p>
        </p:txBody>
      </p:sp>
      <p:sp>
        <p:nvSpPr>
          <p:cNvPr id="4363" name="Google Shape;4363;p2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performing three specific attacks prevalent in today’s cyber community:</a:t>
            </a:r>
            <a:endParaRPr/>
          </a:p>
        </p:txBody>
      </p:sp>
      <p:sp>
        <p:nvSpPr>
          <p:cNvPr id="4364" name="Google Shape;4364;p2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4365" name="Google Shape;4365;p250"/>
          <p:cNvGrpSpPr/>
          <p:nvPr/>
        </p:nvGrpSpPr>
        <p:grpSpPr>
          <a:xfrm>
            <a:off x="457181" y="1497503"/>
            <a:ext cx="533372" cy="533480"/>
            <a:chOff x="457200" y="1378813"/>
            <a:chExt cx="695400" cy="695450"/>
          </a:xfrm>
        </p:grpSpPr>
        <p:sp>
          <p:nvSpPr>
            <p:cNvPr id="4366" name="Google Shape;4366;p25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67" name="Google Shape;4367;p25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8" name="Google Shape;4368;p250"/>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50"/>
          <p:cNvSpPr txBox="1">
            <a:spLocks noGrp="1"/>
          </p:cNvSpPr>
          <p:nvPr>
            <p:ph type="subTitle" idx="1"/>
          </p:nvPr>
        </p:nvSpPr>
        <p:spPr>
          <a:xfrm>
            <a:off x="724275"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2400">
                <a:latin typeface="Roboto"/>
                <a:ea typeface="Roboto"/>
                <a:cs typeface="Roboto"/>
                <a:sym typeface="Roboto"/>
              </a:rPr>
              <a:t>Parameter tampering</a:t>
            </a:r>
            <a:endParaRPr sz="2400">
              <a:latin typeface="Roboto"/>
              <a:ea typeface="Roboto"/>
              <a:cs typeface="Roboto"/>
              <a:sym typeface="Roboto"/>
            </a:endParaRPr>
          </a:p>
        </p:txBody>
      </p:sp>
      <p:grpSp>
        <p:nvGrpSpPr>
          <p:cNvPr id="4370" name="Google Shape;4370;p250"/>
          <p:cNvGrpSpPr/>
          <p:nvPr/>
        </p:nvGrpSpPr>
        <p:grpSpPr>
          <a:xfrm>
            <a:off x="3305156" y="1497503"/>
            <a:ext cx="533372" cy="533480"/>
            <a:chOff x="457200" y="1378813"/>
            <a:chExt cx="695400" cy="695450"/>
          </a:xfrm>
        </p:grpSpPr>
        <p:sp>
          <p:nvSpPr>
            <p:cNvPr id="4371" name="Google Shape;4371;p25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2" name="Google Shape;4372;p25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3" name="Google Shape;4373;p250"/>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50"/>
          <p:cNvSpPr txBox="1">
            <a:spLocks noGrp="1"/>
          </p:cNvSpPr>
          <p:nvPr>
            <p:ph type="subTitle" idx="2"/>
          </p:nvPr>
        </p:nvSpPr>
        <p:spPr>
          <a:xfrm>
            <a:off x="35722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2400">
                <a:latin typeface="Roboto"/>
                <a:ea typeface="Roboto"/>
                <a:cs typeface="Roboto"/>
                <a:sym typeface="Roboto"/>
              </a:rPr>
              <a:t>Directory traversal</a:t>
            </a:r>
            <a:endParaRPr sz="2400">
              <a:latin typeface="Roboto"/>
              <a:ea typeface="Roboto"/>
              <a:cs typeface="Roboto"/>
              <a:sym typeface="Roboto"/>
            </a:endParaRPr>
          </a:p>
        </p:txBody>
      </p:sp>
      <p:grpSp>
        <p:nvGrpSpPr>
          <p:cNvPr id="4375" name="Google Shape;4375;p250"/>
          <p:cNvGrpSpPr/>
          <p:nvPr/>
        </p:nvGrpSpPr>
        <p:grpSpPr>
          <a:xfrm>
            <a:off x="6134081" y="1498253"/>
            <a:ext cx="533372" cy="533480"/>
            <a:chOff x="457200" y="1378813"/>
            <a:chExt cx="695400" cy="695450"/>
          </a:xfrm>
        </p:grpSpPr>
        <p:sp>
          <p:nvSpPr>
            <p:cNvPr id="4376" name="Google Shape;4376;p25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377" name="Google Shape;4377;p25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8" name="Google Shape;4378;p250"/>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50"/>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2400">
                <a:latin typeface="Roboto"/>
                <a:ea typeface="Roboto"/>
                <a:cs typeface="Roboto"/>
                <a:sym typeface="Roboto"/>
              </a:rPr>
              <a:t>Cross-site scripting</a:t>
            </a:r>
            <a:endParaRPr sz="2400">
              <a:latin typeface="Roboto"/>
              <a:ea typeface="Roboto"/>
              <a:cs typeface="Roboto"/>
              <a:sym typeface="Robo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83"/>
        <p:cNvGrpSpPr/>
        <p:nvPr/>
      </p:nvGrpSpPr>
      <p:grpSpPr>
        <a:xfrm>
          <a:off x="0" y="0"/>
          <a:ext cx="0" cy="0"/>
          <a:chOff x="0" y="0"/>
          <a:chExt cx="0" cy="0"/>
        </a:xfrm>
      </p:grpSpPr>
      <p:pic>
        <p:nvPicPr>
          <p:cNvPr id="4384" name="Google Shape;4384;p2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85" name="Google Shape;4385;p2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94</a:t>
            </a:fld>
            <a:endParaRPr sz="600"/>
          </a:p>
        </p:txBody>
      </p:sp>
      <p:sp>
        <p:nvSpPr>
          <p:cNvPr id="4386" name="Google Shape;4386;p2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Parameter Tampering</a:t>
            </a:r>
            <a:endParaRPr>
              <a:solidFill>
                <a:srgbClr val="FFFFFF"/>
              </a:solidFill>
            </a:endParaRPr>
          </a:p>
        </p:txBody>
      </p:sp>
      <p:sp>
        <p:nvSpPr>
          <p:cNvPr id="4387" name="Google Shape;4387;p251"/>
          <p:cNvSpPr txBox="1">
            <a:spLocks noGrp="1"/>
          </p:cNvSpPr>
          <p:nvPr>
            <p:ph type="subTitle" idx="1"/>
          </p:nvPr>
        </p:nvSpPr>
        <p:spPr>
          <a:xfrm>
            <a:off x="0" y="675975"/>
            <a:ext cx="9144000" cy="2871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Parameter tampering is a web-based attack in which specific URL parameters or webpage form field data is modified from its original state.</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4388" name="Google Shape;4388;p2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89" name="Google Shape;4389;p251"/>
          <p:cNvSpPr/>
          <p:nvPr/>
        </p:nvSpPr>
        <p:spPr>
          <a:xfrm>
            <a:off x="3147700" y="1483375"/>
            <a:ext cx="3199800" cy="3199800"/>
          </a:xfrm>
          <a:prstGeom prst="ellipse">
            <a:avLst/>
          </a:prstGeom>
          <a:solidFill>
            <a:srgbClr val="FF0000">
              <a:alpha val="79330"/>
            </a:srgbClr>
          </a:solidFill>
          <a:ln>
            <a:noFill/>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1600">
                <a:solidFill>
                  <a:srgbClr val="FFFFFF"/>
                </a:solidFill>
                <a:latin typeface="Roboto"/>
                <a:ea typeface="Roboto"/>
                <a:cs typeface="Roboto"/>
                <a:sym typeface="Roboto"/>
              </a:rPr>
              <a:t>Attackers use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parameter tampering to take advantage of web vulnerabilities resulting from insecure web programming. This attack is used to obtain private personal or business information.</a:t>
            </a:r>
            <a:endParaRPr sz="1600">
              <a:solidFill>
                <a:srgbClr val="FFFFFF"/>
              </a:solidFill>
              <a:latin typeface="Roboto"/>
              <a:ea typeface="Roboto"/>
              <a:cs typeface="Roboto"/>
              <a:sym typeface="Roboto"/>
            </a:endParaRPr>
          </a:p>
        </p:txBody>
      </p:sp>
      <p:cxnSp>
        <p:nvCxnSpPr>
          <p:cNvPr id="4390" name="Google Shape;4390;p251"/>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394"/>
        <p:cNvGrpSpPr/>
        <p:nvPr/>
      </p:nvGrpSpPr>
      <p:grpSpPr>
        <a:xfrm>
          <a:off x="0" y="0"/>
          <a:ext cx="0" cy="0"/>
          <a:chOff x="0" y="0"/>
          <a:chExt cx="0" cy="0"/>
        </a:xfrm>
      </p:grpSpPr>
      <p:sp>
        <p:nvSpPr>
          <p:cNvPr id="4395" name="Google Shape;4395;p252"/>
          <p:cNvSpPr/>
          <p:nvPr/>
        </p:nvSpPr>
        <p:spPr>
          <a:xfrm>
            <a:off x="7430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52"/>
          <p:cNvSpPr/>
          <p:nvPr/>
        </p:nvSpPr>
        <p:spPr>
          <a:xfrm>
            <a:off x="33974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52"/>
          <p:cNvSpPr/>
          <p:nvPr/>
        </p:nvSpPr>
        <p:spPr>
          <a:xfrm>
            <a:off x="60518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600">
                <a:latin typeface="Roboto"/>
                <a:ea typeface="Roboto"/>
                <a:cs typeface="Roboto"/>
                <a:sym typeface="Roboto"/>
              </a:rPr>
              <a:t>Parameter Tampering Demo Setup</a:t>
            </a:r>
            <a:endParaRPr/>
          </a:p>
        </p:txBody>
      </p:sp>
      <p:sp>
        <p:nvSpPr>
          <p:cNvPr id="4399" name="Google Shape;4399;p25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how to execute a parameter tampering attack with the following scenario:</a:t>
            </a:r>
            <a:endParaRPr/>
          </a:p>
        </p:txBody>
      </p:sp>
      <p:sp>
        <p:nvSpPr>
          <p:cNvPr id="4400" name="Google Shape;4400;p252"/>
          <p:cNvSpPr txBox="1"/>
          <p:nvPr/>
        </p:nvSpPr>
        <p:spPr>
          <a:xfrm>
            <a:off x="354725" y="3085300"/>
            <a:ext cx="2522400" cy="13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You visited a webpage of a major online retailer looking to buy a new laptop.</a:t>
            </a:r>
            <a:endParaRPr>
              <a:latin typeface="Roboto"/>
              <a:ea typeface="Roboto"/>
              <a:cs typeface="Roboto"/>
              <a:sym typeface="Roboto"/>
            </a:endParaRPr>
          </a:p>
          <a:p>
            <a:pPr marL="0" lvl="0" indent="0" algn="l" rtl="0">
              <a:lnSpc>
                <a:spcPct val="115000"/>
              </a:lnSpc>
              <a:spcBef>
                <a:spcPts val="1200"/>
              </a:spcBef>
              <a:spcAft>
                <a:spcPts val="1200"/>
              </a:spcAft>
              <a:buNone/>
            </a:pPr>
            <a:endParaRPr>
              <a:latin typeface="Roboto"/>
              <a:ea typeface="Roboto"/>
              <a:cs typeface="Roboto"/>
              <a:sym typeface="Roboto"/>
            </a:endParaRPr>
          </a:p>
        </p:txBody>
      </p:sp>
      <p:sp>
        <p:nvSpPr>
          <p:cNvPr id="4401" name="Google Shape;4401;p2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95</a:t>
            </a:fld>
            <a:endParaRPr sz="600">
              <a:solidFill>
                <a:srgbClr val="FFFFFF"/>
              </a:solidFill>
            </a:endParaRPr>
          </a:p>
        </p:txBody>
      </p:sp>
      <p:sp>
        <p:nvSpPr>
          <p:cNvPr id="4402" name="Google Shape;4402;p252"/>
          <p:cNvSpPr txBox="1"/>
          <p:nvPr/>
        </p:nvSpPr>
        <p:spPr>
          <a:xfrm>
            <a:off x="3348675" y="3085300"/>
            <a:ext cx="2522400" cy="194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 found the perfect laptop but cannot afford the price tag of $1,999.00.</a:t>
            </a:r>
            <a:endParaRPr>
              <a:latin typeface="Roboto"/>
              <a:ea typeface="Roboto"/>
              <a:cs typeface="Roboto"/>
              <a:sym typeface="Roboto"/>
            </a:endParaRPr>
          </a:p>
        </p:txBody>
      </p:sp>
      <p:sp>
        <p:nvSpPr>
          <p:cNvPr id="4403" name="Google Shape;4403;p252"/>
          <p:cNvSpPr txBox="1"/>
          <p:nvPr/>
        </p:nvSpPr>
        <p:spPr>
          <a:xfrm>
            <a:off x="6535525" y="3085300"/>
            <a:ext cx="2424900" cy="17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You’ve decided to take advantage of a potential web vulnerability and change the sales price of the laptop by altering a form field on the webpage.</a:t>
            </a:r>
            <a:endParaRPr>
              <a:latin typeface="Roboto"/>
              <a:ea typeface="Roboto"/>
              <a:cs typeface="Roboto"/>
              <a:sym typeface="Roboto"/>
            </a:endParaRPr>
          </a:p>
        </p:txBody>
      </p:sp>
      <p:pic>
        <p:nvPicPr>
          <p:cNvPr id="4404" name="Google Shape;4404;p252"/>
          <p:cNvPicPr preferRelativeResize="0"/>
          <p:nvPr/>
        </p:nvPicPr>
        <p:blipFill>
          <a:blip r:embed="rId3">
            <a:alphaModFix/>
          </a:blip>
          <a:stretch>
            <a:fillRect/>
          </a:stretch>
        </p:blipFill>
        <p:spPr>
          <a:xfrm>
            <a:off x="5867888" y="1225450"/>
            <a:ext cx="827470" cy="3662574"/>
          </a:xfrm>
          <a:prstGeom prst="rect">
            <a:avLst/>
          </a:prstGeom>
          <a:noFill/>
          <a:ln>
            <a:noFill/>
          </a:ln>
        </p:spPr>
      </p:pic>
      <p:pic>
        <p:nvPicPr>
          <p:cNvPr id="4405" name="Google Shape;4405;p252"/>
          <p:cNvPicPr preferRelativeResize="0"/>
          <p:nvPr/>
        </p:nvPicPr>
        <p:blipFill>
          <a:blip r:embed="rId3">
            <a:alphaModFix/>
          </a:blip>
          <a:stretch>
            <a:fillRect/>
          </a:stretch>
        </p:blipFill>
        <p:spPr>
          <a:xfrm>
            <a:off x="2597413" y="1225450"/>
            <a:ext cx="827470" cy="3662574"/>
          </a:xfrm>
          <a:prstGeom prst="rect">
            <a:avLst/>
          </a:prstGeom>
          <a:noFill/>
          <a:ln>
            <a:noFill/>
          </a:ln>
        </p:spPr>
      </p:pic>
      <p:pic>
        <p:nvPicPr>
          <p:cNvPr id="4406" name="Google Shape;4406;p252"/>
          <p:cNvPicPr preferRelativeResize="0"/>
          <p:nvPr/>
        </p:nvPicPr>
        <p:blipFill rotWithShape="1">
          <a:blip r:embed="rId4">
            <a:alphaModFix/>
          </a:blip>
          <a:srcRect r="75974"/>
          <a:stretch/>
        </p:blipFill>
        <p:spPr>
          <a:xfrm>
            <a:off x="489278" y="1290897"/>
            <a:ext cx="2002620" cy="1947300"/>
          </a:xfrm>
          <a:prstGeom prst="rect">
            <a:avLst/>
          </a:prstGeom>
          <a:noFill/>
          <a:ln>
            <a:noFill/>
          </a:ln>
        </p:spPr>
      </p:pic>
      <p:pic>
        <p:nvPicPr>
          <p:cNvPr id="4407" name="Google Shape;4407;p252"/>
          <p:cNvPicPr preferRelativeResize="0"/>
          <p:nvPr/>
        </p:nvPicPr>
        <p:blipFill>
          <a:blip r:embed="rId5">
            <a:alphaModFix/>
          </a:blip>
          <a:stretch>
            <a:fillRect/>
          </a:stretch>
        </p:blipFill>
        <p:spPr>
          <a:xfrm>
            <a:off x="3739140" y="1577861"/>
            <a:ext cx="1557550" cy="1454640"/>
          </a:xfrm>
          <a:prstGeom prst="rect">
            <a:avLst/>
          </a:prstGeom>
          <a:noFill/>
          <a:ln>
            <a:noFill/>
          </a:ln>
        </p:spPr>
      </p:pic>
      <p:pic>
        <p:nvPicPr>
          <p:cNvPr id="4408" name="Google Shape;4408;p252"/>
          <p:cNvPicPr preferRelativeResize="0"/>
          <p:nvPr/>
        </p:nvPicPr>
        <p:blipFill>
          <a:blip r:embed="rId6">
            <a:alphaModFix/>
          </a:blip>
          <a:stretch>
            <a:fillRect/>
          </a:stretch>
        </p:blipFill>
        <p:spPr>
          <a:xfrm>
            <a:off x="6914500" y="1085200"/>
            <a:ext cx="1701867" cy="194729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412"/>
        <p:cNvGrpSpPr/>
        <p:nvPr/>
      </p:nvGrpSpPr>
      <p:grpSpPr>
        <a:xfrm>
          <a:off x="0" y="0"/>
          <a:ext cx="0" cy="0"/>
          <a:chOff x="0" y="0"/>
          <a:chExt cx="0" cy="0"/>
        </a:xfrm>
      </p:grpSpPr>
      <p:sp>
        <p:nvSpPr>
          <p:cNvPr id="4413" name="Google Shape;4413;p25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Parameter Tampering</a:t>
            </a:r>
            <a:endParaRPr/>
          </a:p>
        </p:txBody>
      </p:sp>
      <p:sp>
        <p:nvSpPr>
          <p:cNvPr id="4414" name="Google Shape;4414;p2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96</a:t>
            </a:fld>
            <a:endParaRPr sz="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18"/>
        <p:cNvGrpSpPr/>
        <p:nvPr/>
      </p:nvGrpSpPr>
      <p:grpSpPr>
        <a:xfrm>
          <a:off x="0" y="0"/>
          <a:ext cx="0" cy="0"/>
          <a:chOff x="0" y="0"/>
          <a:chExt cx="0" cy="0"/>
        </a:xfrm>
      </p:grpSpPr>
      <p:sp>
        <p:nvSpPr>
          <p:cNvPr id="4419" name="Google Shape;4419;p254"/>
          <p:cNvSpPr/>
          <p:nvPr/>
        </p:nvSpPr>
        <p:spPr>
          <a:xfrm>
            <a:off x="4297050" y="1809425"/>
            <a:ext cx="4073700" cy="2402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97</a:t>
            </a:fld>
            <a:endParaRPr sz="600"/>
          </a:p>
        </p:txBody>
      </p:sp>
      <p:pic>
        <p:nvPicPr>
          <p:cNvPr id="4421" name="Google Shape;4421;p254"/>
          <p:cNvPicPr preferRelativeResize="0"/>
          <p:nvPr/>
        </p:nvPicPr>
        <p:blipFill>
          <a:blip r:embed="rId3">
            <a:alphaModFix/>
          </a:blip>
          <a:stretch>
            <a:fillRect/>
          </a:stretch>
        </p:blipFill>
        <p:spPr>
          <a:xfrm>
            <a:off x="3778356" y="1735150"/>
            <a:ext cx="5111094" cy="2857575"/>
          </a:xfrm>
          <a:prstGeom prst="rect">
            <a:avLst/>
          </a:prstGeom>
          <a:noFill/>
          <a:ln>
            <a:noFill/>
          </a:ln>
        </p:spPr>
      </p:pic>
      <p:sp>
        <p:nvSpPr>
          <p:cNvPr id="4422" name="Google Shape;4422;p254"/>
          <p:cNvSpPr txBox="1">
            <a:spLocks noGrp="1"/>
          </p:cNvSpPr>
          <p:nvPr>
            <p:ph type="title"/>
          </p:nvPr>
        </p:nvSpPr>
        <p:spPr>
          <a:xfrm>
            <a:off x="-3975"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Parameter Tampering Hardening</a:t>
            </a:r>
            <a:endParaRPr/>
          </a:p>
        </p:txBody>
      </p:sp>
      <p:sp>
        <p:nvSpPr>
          <p:cNvPr id="4423" name="Google Shape;4423;p254"/>
          <p:cNvSpPr txBox="1">
            <a:spLocks noGrp="1"/>
          </p:cNvSpPr>
          <p:nvPr>
            <p:ph type="subTitle" idx="1"/>
          </p:nvPr>
        </p:nvSpPr>
        <p:spPr>
          <a:xfrm>
            <a:off x="8325" y="752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While less common today, this web vulnerability results from a lack of input validation.</a:t>
            </a:r>
            <a:endParaRPr sz="1700"/>
          </a:p>
        </p:txBody>
      </p:sp>
      <p:sp>
        <p:nvSpPr>
          <p:cNvPr id="4424" name="Google Shape;4424;p254"/>
          <p:cNvSpPr txBox="1">
            <a:spLocks noGrp="1"/>
          </p:cNvSpPr>
          <p:nvPr>
            <p:ph type="body" idx="3"/>
          </p:nvPr>
        </p:nvSpPr>
        <p:spPr>
          <a:xfrm>
            <a:off x="-3975" y="1448675"/>
            <a:ext cx="4198800" cy="3124200"/>
          </a:xfrm>
          <a:prstGeom prst="rect">
            <a:avLst/>
          </a:prstGeom>
        </p:spPr>
        <p:txBody>
          <a:bodyPr spcFirstLastPara="1" wrap="square" lIns="457200" tIns="0" rIns="457200" bIns="914400" anchor="t" anchorCtr="0">
            <a:noAutofit/>
          </a:bodyPr>
          <a:lstStyle/>
          <a:p>
            <a:pPr marL="320040" lvl="0" indent="-173990" algn="l" rtl="0">
              <a:lnSpc>
                <a:spcPct val="115000"/>
              </a:lnSpc>
              <a:spcBef>
                <a:spcPts val="0"/>
              </a:spcBef>
              <a:spcAft>
                <a:spcPts val="0"/>
              </a:spcAft>
              <a:buSzPts val="1300"/>
              <a:buFont typeface="Arial"/>
              <a:buChar char="●"/>
            </a:pPr>
            <a:r>
              <a:rPr lang="en" sz="1300" b="1"/>
              <a:t>Input validation</a:t>
            </a:r>
            <a:r>
              <a:rPr lang="en" sz="1300"/>
              <a:t> is the process of testing the supplied input of a user or program, which detects and prevents improperly formatted data from entering an information system.</a:t>
            </a:r>
            <a:endParaRPr sz="1300"/>
          </a:p>
          <a:p>
            <a:pPr marL="320040" lvl="0" indent="-173990" algn="l" rtl="0">
              <a:lnSpc>
                <a:spcPct val="115000"/>
              </a:lnSpc>
              <a:spcBef>
                <a:spcPts val="800"/>
              </a:spcBef>
              <a:spcAft>
                <a:spcPts val="0"/>
              </a:spcAft>
              <a:buSzPts val="1300"/>
              <a:buChar char="●"/>
            </a:pPr>
            <a:r>
              <a:rPr lang="en" sz="1300"/>
              <a:t>Additional mitigation strategies include:</a:t>
            </a:r>
            <a:endParaRPr sz="1300"/>
          </a:p>
          <a:p>
            <a:pPr marL="758952" lvl="1" indent="-155701" algn="l" rtl="0">
              <a:lnSpc>
                <a:spcPct val="100000"/>
              </a:lnSpc>
              <a:spcBef>
                <a:spcPts val="400"/>
              </a:spcBef>
              <a:spcAft>
                <a:spcPts val="0"/>
              </a:spcAft>
              <a:buClr>
                <a:srgbClr val="000000"/>
              </a:buClr>
              <a:buSzPts val="1300"/>
              <a:buFont typeface="Roboto"/>
              <a:buChar char="○"/>
            </a:pPr>
            <a:r>
              <a:rPr lang="en" sz="1300"/>
              <a:t>Restricted numeric range</a:t>
            </a:r>
            <a:endParaRPr sz="1300"/>
          </a:p>
          <a:p>
            <a:pPr marL="758952" lvl="1" indent="-155701" algn="l" rtl="0">
              <a:lnSpc>
                <a:spcPct val="100000"/>
              </a:lnSpc>
              <a:spcBef>
                <a:spcPts val="400"/>
              </a:spcBef>
              <a:spcAft>
                <a:spcPts val="0"/>
              </a:spcAft>
              <a:buClr>
                <a:srgbClr val="000000"/>
              </a:buClr>
              <a:buSzPts val="1300"/>
              <a:buFont typeface="Roboto"/>
              <a:buChar char="○"/>
            </a:pPr>
            <a:r>
              <a:rPr lang="en" sz="1300"/>
              <a:t>Restricted character sequence and patterns</a:t>
            </a:r>
            <a:endParaRPr sz="1300"/>
          </a:p>
          <a:p>
            <a:pPr marL="758952" lvl="1" indent="-155701" algn="l" rtl="0">
              <a:lnSpc>
                <a:spcPct val="100000"/>
              </a:lnSpc>
              <a:spcBef>
                <a:spcPts val="400"/>
              </a:spcBef>
              <a:spcAft>
                <a:spcPts val="0"/>
              </a:spcAft>
              <a:buClr>
                <a:srgbClr val="000000"/>
              </a:buClr>
              <a:buSzPts val="1300"/>
              <a:buFont typeface="Roboto"/>
              <a:buChar char="○"/>
            </a:pPr>
            <a:r>
              <a:rPr lang="en" sz="1300"/>
              <a:t>Restricted use of </a:t>
            </a:r>
            <a:r>
              <a:rPr lang="en" sz="1300" b="1">
                <a:latin typeface="Inconsolata"/>
                <a:ea typeface="Inconsolata"/>
                <a:cs typeface="Inconsolata"/>
                <a:sym typeface="Inconsolata"/>
              </a:rPr>
              <a:t>null</a:t>
            </a:r>
            <a:endParaRPr sz="1300" b="1">
              <a:latin typeface="Inconsolata"/>
              <a:ea typeface="Inconsolata"/>
              <a:cs typeface="Inconsolata"/>
              <a:sym typeface="Inconsolata"/>
            </a:endParaRPr>
          </a:p>
          <a:p>
            <a:pPr marL="758952" lvl="1" indent="-155701" algn="l" rtl="0">
              <a:lnSpc>
                <a:spcPct val="100000"/>
              </a:lnSpc>
              <a:spcBef>
                <a:spcPts val="400"/>
              </a:spcBef>
              <a:spcAft>
                <a:spcPts val="400"/>
              </a:spcAft>
              <a:buClr>
                <a:srgbClr val="000000"/>
              </a:buClr>
              <a:buSzPts val="1300"/>
              <a:buFont typeface="Roboto"/>
              <a:buChar char="○"/>
            </a:pPr>
            <a:r>
              <a:rPr lang="en" sz="1300"/>
              <a:t>Restricted parameter use of unused form fields</a:t>
            </a:r>
            <a:endParaRPr sz="13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28"/>
        <p:cNvGrpSpPr/>
        <p:nvPr/>
      </p:nvGrpSpPr>
      <p:grpSpPr>
        <a:xfrm>
          <a:off x="0" y="0"/>
          <a:ext cx="0" cy="0"/>
          <a:chOff x="0" y="0"/>
          <a:chExt cx="0" cy="0"/>
        </a:xfrm>
      </p:grpSpPr>
      <p:sp>
        <p:nvSpPr>
          <p:cNvPr id="4429" name="Google Shape;4429;p2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98</a:t>
            </a:fld>
            <a:endParaRPr sz="600"/>
          </a:p>
        </p:txBody>
      </p:sp>
      <p:sp>
        <p:nvSpPr>
          <p:cNvPr id="4430" name="Google Shape;4430;p2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Path/Directory Traversal</a:t>
            </a:r>
            <a:endParaRPr/>
          </a:p>
        </p:txBody>
      </p:sp>
      <p:sp>
        <p:nvSpPr>
          <p:cNvPr id="4431" name="Google Shape;4431;p2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Path traversal is an attack that exploits web vulnerabilities by referencing files with a dot-dot-slash (../) sequence in the URL.</a:t>
            </a:r>
            <a:endParaRPr/>
          </a:p>
        </p:txBody>
      </p:sp>
      <p:sp>
        <p:nvSpPr>
          <p:cNvPr id="4432" name="Google Shape;4432;p2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433" name="Google Shape;4433;p255"/>
          <p:cNvPicPr preferRelativeResize="0"/>
          <p:nvPr/>
        </p:nvPicPr>
        <p:blipFill>
          <a:blip r:embed="rId3">
            <a:alphaModFix/>
          </a:blip>
          <a:stretch>
            <a:fillRect/>
          </a:stretch>
        </p:blipFill>
        <p:spPr>
          <a:xfrm>
            <a:off x="3513075" y="1213450"/>
            <a:ext cx="5356611" cy="3571074"/>
          </a:xfrm>
          <a:prstGeom prst="rect">
            <a:avLst/>
          </a:prstGeom>
          <a:noFill/>
          <a:ln>
            <a:noFill/>
          </a:ln>
        </p:spPr>
      </p:pic>
      <p:sp>
        <p:nvSpPr>
          <p:cNvPr id="4434" name="Google Shape;4434;p255"/>
          <p:cNvSpPr/>
          <p:nvPr/>
        </p:nvSpPr>
        <p:spPr>
          <a:xfrm>
            <a:off x="471125" y="1584713"/>
            <a:ext cx="3199800" cy="3199800"/>
          </a:xfrm>
          <a:prstGeom prst="ellipse">
            <a:avLst/>
          </a:prstGeom>
          <a:solidFill>
            <a:srgbClr val="C0EFD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500">
                <a:latin typeface="Roboto"/>
                <a:ea typeface="Roboto"/>
                <a:cs typeface="Roboto"/>
                <a:sym typeface="Roboto"/>
              </a:rPr>
              <a:t>A vulnerable web </a:t>
            </a:r>
            <a:br>
              <a:rPr lang="en" sz="1500">
                <a:latin typeface="Roboto"/>
                <a:ea typeface="Roboto"/>
                <a:cs typeface="Roboto"/>
                <a:sym typeface="Roboto"/>
              </a:rPr>
            </a:br>
            <a:r>
              <a:rPr lang="en" sz="1500">
                <a:latin typeface="Roboto"/>
                <a:ea typeface="Roboto"/>
                <a:cs typeface="Roboto"/>
                <a:sym typeface="Roboto"/>
              </a:rPr>
              <a:t>server can allow an attacker to access arbitrary files and directories stored on a web server. This can result in the loss of application source code, system configuration information, and/or critical </a:t>
            </a:r>
            <a:br>
              <a:rPr lang="en" sz="1500">
                <a:latin typeface="Roboto"/>
                <a:ea typeface="Roboto"/>
                <a:cs typeface="Roboto"/>
                <a:sym typeface="Roboto"/>
              </a:rPr>
            </a:br>
            <a:r>
              <a:rPr lang="en" sz="1500">
                <a:latin typeface="Roboto"/>
                <a:ea typeface="Roboto"/>
                <a:cs typeface="Roboto"/>
                <a:sym typeface="Roboto"/>
              </a:rPr>
              <a:t>system files.</a:t>
            </a:r>
            <a:endParaRPr sz="1500">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438"/>
        <p:cNvGrpSpPr/>
        <p:nvPr/>
      </p:nvGrpSpPr>
      <p:grpSpPr>
        <a:xfrm>
          <a:off x="0" y="0"/>
          <a:ext cx="0" cy="0"/>
          <a:chOff x="0" y="0"/>
          <a:chExt cx="0" cy="0"/>
        </a:xfrm>
      </p:grpSpPr>
      <p:sp>
        <p:nvSpPr>
          <p:cNvPr id="4439" name="Google Shape;4439;p256"/>
          <p:cNvSpPr/>
          <p:nvPr/>
        </p:nvSpPr>
        <p:spPr>
          <a:xfrm>
            <a:off x="7430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56"/>
          <p:cNvSpPr/>
          <p:nvPr/>
        </p:nvSpPr>
        <p:spPr>
          <a:xfrm>
            <a:off x="33974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56"/>
          <p:cNvSpPr/>
          <p:nvPr/>
        </p:nvSpPr>
        <p:spPr>
          <a:xfrm>
            <a:off x="6051825" y="2728750"/>
            <a:ext cx="2424900" cy="1363800"/>
          </a:xfrm>
          <a:prstGeom prst="roundRect">
            <a:avLst>
              <a:gd name="adj" fmla="val 673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Path Traversal Demo Setup</a:t>
            </a:r>
            <a:endParaRPr/>
          </a:p>
        </p:txBody>
      </p:sp>
      <p:sp>
        <p:nvSpPr>
          <p:cNvPr id="4443" name="Google Shape;4443;p256"/>
          <p:cNvSpPr txBox="1">
            <a:spLocks noGrp="1"/>
          </p:cNvSpPr>
          <p:nvPr>
            <p:ph type="subTitle" idx="1"/>
          </p:nvPr>
        </p:nvSpPr>
        <p:spPr>
          <a:xfrm>
            <a:off x="0" y="675975"/>
            <a:ext cx="9432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how to execute a path traversal attack with the </a:t>
            </a:r>
            <a:br>
              <a:rPr lang="en"/>
            </a:br>
            <a:r>
              <a:rPr lang="en"/>
              <a:t>following scenario:</a:t>
            </a:r>
            <a:endParaRPr/>
          </a:p>
        </p:txBody>
      </p:sp>
      <p:sp>
        <p:nvSpPr>
          <p:cNvPr id="4444" name="Google Shape;4444;p256"/>
          <p:cNvSpPr txBox="1"/>
          <p:nvPr/>
        </p:nvSpPr>
        <p:spPr>
          <a:xfrm>
            <a:off x="354725" y="3085300"/>
            <a:ext cx="2522400" cy="13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You’re a hacktivist who’s politically motivated to shame an organization with opposing views.</a:t>
            </a:r>
            <a:endParaRPr>
              <a:latin typeface="Roboto"/>
              <a:ea typeface="Roboto"/>
              <a:cs typeface="Roboto"/>
              <a:sym typeface="Roboto"/>
            </a:endParaRPr>
          </a:p>
        </p:txBody>
      </p:sp>
      <p:sp>
        <p:nvSpPr>
          <p:cNvPr id="4445" name="Google Shape;4445;p2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99</a:t>
            </a:fld>
            <a:endParaRPr sz="600">
              <a:solidFill>
                <a:srgbClr val="FFFFFF"/>
              </a:solidFill>
            </a:endParaRPr>
          </a:p>
        </p:txBody>
      </p:sp>
      <p:sp>
        <p:nvSpPr>
          <p:cNvPr id="4446" name="Google Shape;4446;p256"/>
          <p:cNvSpPr txBox="1"/>
          <p:nvPr/>
        </p:nvSpPr>
        <p:spPr>
          <a:xfrm>
            <a:off x="3196275" y="3085300"/>
            <a:ext cx="2703000" cy="194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You’ve decided to hack into the opposition groups email server with and make private emails publicly available. To carry out this mission, you must harvest a list of all users.</a:t>
            </a:r>
            <a:endParaRPr>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endParaRPr>
              <a:latin typeface="Roboto"/>
              <a:ea typeface="Roboto"/>
              <a:cs typeface="Roboto"/>
              <a:sym typeface="Roboto"/>
            </a:endParaRPr>
          </a:p>
          <a:p>
            <a:pPr marL="0" lvl="0" indent="0" algn="l" rtl="0">
              <a:lnSpc>
                <a:spcPct val="115000"/>
              </a:lnSpc>
              <a:spcBef>
                <a:spcPts val="1200"/>
              </a:spcBef>
              <a:spcAft>
                <a:spcPts val="1200"/>
              </a:spcAft>
              <a:buNone/>
            </a:pPr>
            <a:endParaRPr>
              <a:latin typeface="Roboto"/>
              <a:ea typeface="Roboto"/>
              <a:cs typeface="Roboto"/>
              <a:sym typeface="Roboto"/>
            </a:endParaRPr>
          </a:p>
        </p:txBody>
      </p:sp>
      <p:sp>
        <p:nvSpPr>
          <p:cNvPr id="4447" name="Google Shape;4447;p256"/>
          <p:cNvSpPr txBox="1"/>
          <p:nvPr/>
        </p:nvSpPr>
        <p:spPr>
          <a:xfrm>
            <a:off x="6459325" y="3085300"/>
            <a:ext cx="2424900" cy="172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a:latin typeface="Roboto"/>
                <a:ea typeface="Roboto"/>
                <a:cs typeface="Roboto"/>
                <a:sym typeface="Roboto"/>
              </a:rPr>
              <a:t>You will attempt to exploit a possible web vulnerability by using path traversal.</a:t>
            </a:r>
            <a:endParaRPr>
              <a:latin typeface="Roboto"/>
              <a:ea typeface="Roboto"/>
              <a:cs typeface="Roboto"/>
              <a:sym typeface="Roboto"/>
            </a:endParaRPr>
          </a:p>
        </p:txBody>
      </p:sp>
      <p:pic>
        <p:nvPicPr>
          <p:cNvPr id="4448" name="Google Shape;4448;p256"/>
          <p:cNvPicPr preferRelativeResize="0"/>
          <p:nvPr/>
        </p:nvPicPr>
        <p:blipFill>
          <a:blip r:embed="rId3">
            <a:alphaModFix/>
          </a:blip>
          <a:stretch>
            <a:fillRect/>
          </a:stretch>
        </p:blipFill>
        <p:spPr>
          <a:xfrm>
            <a:off x="5867888" y="1225450"/>
            <a:ext cx="827470" cy="3662574"/>
          </a:xfrm>
          <a:prstGeom prst="rect">
            <a:avLst/>
          </a:prstGeom>
          <a:noFill/>
          <a:ln>
            <a:noFill/>
          </a:ln>
        </p:spPr>
      </p:pic>
      <p:pic>
        <p:nvPicPr>
          <p:cNvPr id="4449" name="Google Shape;4449;p256"/>
          <p:cNvPicPr preferRelativeResize="0"/>
          <p:nvPr/>
        </p:nvPicPr>
        <p:blipFill>
          <a:blip r:embed="rId3">
            <a:alphaModFix/>
          </a:blip>
          <a:stretch>
            <a:fillRect/>
          </a:stretch>
        </p:blipFill>
        <p:spPr>
          <a:xfrm>
            <a:off x="2597413" y="1225450"/>
            <a:ext cx="827470" cy="3662574"/>
          </a:xfrm>
          <a:prstGeom prst="rect">
            <a:avLst/>
          </a:prstGeom>
          <a:noFill/>
          <a:ln>
            <a:noFill/>
          </a:ln>
        </p:spPr>
      </p:pic>
      <p:pic>
        <p:nvPicPr>
          <p:cNvPr id="4450" name="Google Shape;4450;p256"/>
          <p:cNvPicPr preferRelativeResize="0"/>
          <p:nvPr/>
        </p:nvPicPr>
        <p:blipFill>
          <a:blip r:embed="rId4">
            <a:alphaModFix/>
          </a:blip>
          <a:stretch>
            <a:fillRect/>
          </a:stretch>
        </p:blipFill>
        <p:spPr>
          <a:xfrm>
            <a:off x="630175" y="1618525"/>
            <a:ext cx="1562348" cy="1367700"/>
          </a:xfrm>
          <a:prstGeom prst="rect">
            <a:avLst/>
          </a:prstGeom>
          <a:noFill/>
          <a:ln>
            <a:noFill/>
          </a:ln>
        </p:spPr>
      </p:pic>
      <p:pic>
        <p:nvPicPr>
          <p:cNvPr id="4451" name="Google Shape;4451;p256"/>
          <p:cNvPicPr preferRelativeResize="0"/>
          <p:nvPr/>
        </p:nvPicPr>
        <p:blipFill>
          <a:blip r:embed="rId5">
            <a:alphaModFix/>
          </a:blip>
          <a:stretch>
            <a:fillRect/>
          </a:stretch>
        </p:blipFill>
        <p:spPr>
          <a:xfrm>
            <a:off x="6806113" y="1552075"/>
            <a:ext cx="1522556" cy="1500599"/>
          </a:xfrm>
          <a:prstGeom prst="rect">
            <a:avLst/>
          </a:prstGeom>
          <a:noFill/>
          <a:ln>
            <a:noFill/>
          </a:ln>
        </p:spPr>
      </p:pic>
      <p:pic>
        <p:nvPicPr>
          <p:cNvPr id="4452" name="Google Shape;4452;p256"/>
          <p:cNvPicPr preferRelativeResize="0"/>
          <p:nvPr/>
        </p:nvPicPr>
        <p:blipFill rotWithShape="1">
          <a:blip r:embed="rId6">
            <a:alphaModFix/>
          </a:blip>
          <a:srcRect r="82681" b="66037"/>
          <a:stretch/>
        </p:blipFill>
        <p:spPr>
          <a:xfrm>
            <a:off x="3885113" y="1892989"/>
            <a:ext cx="943830" cy="676631"/>
          </a:xfrm>
          <a:prstGeom prst="rect">
            <a:avLst/>
          </a:prstGeom>
          <a:noFill/>
          <a:ln>
            <a:noFill/>
          </a:ln>
        </p:spPr>
      </p:pic>
      <p:pic>
        <p:nvPicPr>
          <p:cNvPr id="4453" name="Google Shape;4453;p256"/>
          <p:cNvPicPr preferRelativeResize="0"/>
          <p:nvPr/>
        </p:nvPicPr>
        <p:blipFill rotWithShape="1">
          <a:blip r:embed="rId6">
            <a:alphaModFix/>
          </a:blip>
          <a:srcRect r="82681" b="66037"/>
          <a:stretch/>
        </p:blipFill>
        <p:spPr>
          <a:xfrm>
            <a:off x="4446387" y="1892989"/>
            <a:ext cx="943830" cy="676631"/>
          </a:xfrm>
          <a:prstGeom prst="rect">
            <a:avLst/>
          </a:prstGeom>
          <a:noFill/>
          <a:ln>
            <a:noFill/>
          </a:ln>
        </p:spPr>
      </p:pic>
      <p:pic>
        <p:nvPicPr>
          <p:cNvPr id="4454" name="Google Shape;4454;p256"/>
          <p:cNvPicPr preferRelativeResize="0"/>
          <p:nvPr/>
        </p:nvPicPr>
        <p:blipFill rotWithShape="1">
          <a:blip r:embed="rId6">
            <a:alphaModFix/>
          </a:blip>
          <a:srcRect r="82681" b="66037"/>
          <a:stretch/>
        </p:blipFill>
        <p:spPr>
          <a:xfrm>
            <a:off x="3885113" y="2376043"/>
            <a:ext cx="943830" cy="676631"/>
          </a:xfrm>
          <a:prstGeom prst="rect">
            <a:avLst/>
          </a:prstGeom>
          <a:noFill/>
          <a:ln>
            <a:noFill/>
          </a:ln>
        </p:spPr>
      </p:pic>
      <p:pic>
        <p:nvPicPr>
          <p:cNvPr id="4455" name="Google Shape;4455;p256"/>
          <p:cNvPicPr preferRelativeResize="0"/>
          <p:nvPr/>
        </p:nvPicPr>
        <p:blipFill rotWithShape="1">
          <a:blip r:embed="rId6">
            <a:alphaModFix/>
          </a:blip>
          <a:srcRect r="82681" b="66037"/>
          <a:stretch/>
        </p:blipFill>
        <p:spPr>
          <a:xfrm>
            <a:off x="4446387" y="2376043"/>
            <a:ext cx="943830" cy="676631"/>
          </a:xfrm>
          <a:prstGeom prst="rect">
            <a:avLst/>
          </a:prstGeom>
          <a:noFill/>
          <a:ln>
            <a:noFill/>
          </a:ln>
        </p:spPr>
      </p:pic>
      <p:pic>
        <p:nvPicPr>
          <p:cNvPr id="4456" name="Google Shape;4456;p256"/>
          <p:cNvPicPr preferRelativeResize="0"/>
          <p:nvPr/>
        </p:nvPicPr>
        <p:blipFill rotWithShape="1">
          <a:blip r:embed="rId6">
            <a:alphaModFix/>
          </a:blip>
          <a:srcRect r="82681" b="66037"/>
          <a:stretch/>
        </p:blipFill>
        <p:spPr>
          <a:xfrm>
            <a:off x="3902557" y="1406260"/>
            <a:ext cx="943830" cy="676631"/>
          </a:xfrm>
          <a:prstGeom prst="rect">
            <a:avLst/>
          </a:prstGeom>
          <a:noFill/>
          <a:ln>
            <a:noFill/>
          </a:ln>
        </p:spPr>
      </p:pic>
      <p:pic>
        <p:nvPicPr>
          <p:cNvPr id="4457" name="Google Shape;4457;p256"/>
          <p:cNvPicPr preferRelativeResize="0"/>
          <p:nvPr/>
        </p:nvPicPr>
        <p:blipFill rotWithShape="1">
          <a:blip r:embed="rId6">
            <a:alphaModFix/>
          </a:blip>
          <a:srcRect r="82681" b="66037"/>
          <a:stretch/>
        </p:blipFill>
        <p:spPr>
          <a:xfrm>
            <a:off x="4463831" y="1406260"/>
            <a:ext cx="943830" cy="67663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6136</Words>
  <Application>Microsoft Office PowerPoint</Application>
  <PresentationFormat>On-screen Show (16:9)</PresentationFormat>
  <Paragraphs>840</Paragraphs>
  <Slides>108</Slides>
  <Notes>108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108</vt:i4>
      </vt:variant>
    </vt:vector>
  </HeadingPairs>
  <TitlesOfParts>
    <vt:vector size="119" baseType="lpstr">
      <vt:lpstr>Roboto Medium</vt:lpstr>
      <vt:lpstr>Inconsolata Regular</vt:lpstr>
      <vt:lpstr>Arial</vt:lpstr>
      <vt:lpstr>Roboto Thin</vt:lpstr>
      <vt:lpstr>Roboto</vt:lpstr>
      <vt:lpstr>Roboto Light</vt:lpstr>
      <vt:lpstr>Courier New</vt:lpstr>
      <vt:lpstr>Inconsolata</vt:lpstr>
      <vt:lpstr>Simple Light</vt:lpstr>
      <vt:lpstr>Simple Light</vt:lpstr>
      <vt:lpstr>Simple Light</vt:lpstr>
      <vt:lpstr>Web Vulnerabilities and Hardening </vt:lpstr>
      <vt:lpstr>Class Objectives</vt:lpstr>
      <vt:lpstr>Offense Informs Defense </vt:lpstr>
      <vt:lpstr>Intro to Web Vulnerabilities  and the OWASP Top 10</vt:lpstr>
      <vt:lpstr>The Cyber Kill Chain</vt:lpstr>
      <vt:lpstr>The cyber kill chain is an "intelligence-driven defense framework" designed to identify  and prevent cyber intrusions.</vt:lpstr>
      <vt:lpstr>The Cyber Kill Chain </vt:lpstr>
      <vt:lpstr>The Hybrid Kill Chain</vt:lpstr>
      <vt:lpstr>The Hybrid Kill Chain</vt:lpstr>
      <vt:lpstr>The Hybrid Kill Chain</vt:lpstr>
      <vt:lpstr>The Hybrid Kill Chain</vt:lpstr>
      <vt:lpstr>The Hybrid Kill Chain</vt:lpstr>
      <vt:lpstr>The Hybrid Kill Chain</vt:lpstr>
      <vt:lpstr>Web Vulnerabilities and the Business </vt:lpstr>
      <vt:lpstr>Web Vulnerabilities and the Business</vt:lpstr>
      <vt:lpstr>OWASP Top 10</vt:lpstr>
      <vt:lpstr>The OWASP Top 10 is widely considered to represent the most prevalent security risks facing web applications today.  </vt:lpstr>
      <vt:lpstr>OWASP Top 10</vt:lpstr>
      <vt:lpstr>OWASP Top 10</vt:lpstr>
      <vt:lpstr>OWASP Top 10</vt:lpstr>
      <vt:lpstr>OWASP Top 10</vt:lpstr>
      <vt:lpstr>The URL Cruise Missile </vt:lpstr>
      <vt:lpstr>The first  vulnerability we’ll  look at is manipulation  of the Uniform Resource Locator (URL).</vt:lpstr>
      <vt:lpstr>The URL  </vt:lpstr>
      <vt:lpstr>The URL is the gateway to the web. But the URL can also be used as a weapon to launch attacks.</vt:lpstr>
      <vt:lpstr>The URL Cruise Missile</vt:lpstr>
      <vt:lpstr>The URL Cruise Missile </vt:lpstr>
      <vt:lpstr>URL Example: Protocol </vt:lpstr>
      <vt:lpstr>URL Example: Host Name </vt:lpstr>
      <vt:lpstr>URL Example: Path </vt:lpstr>
      <vt:lpstr>URL Example: Parameters </vt:lpstr>
      <vt:lpstr>The URL is composed of several different layers designed to access various parts of a website: web pages, emails, or bank account information, for example.  Attackers can exploit weak web server infrastructure to manipulate URLs and infiltrate these various parts of the web server architecture.</vt:lpstr>
      <vt:lpstr>Web Server Infrastructure</vt:lpstr>
      <vt:lpstr>Web Infrastructure    In the early days of the internet,  web pages were mostly static and had  long load times. Since then, the internet  has made a drastic shift towards  user experience, which includes  instant response times.  This shift meant  visually appealing web  applications also had to  be supported.</vt:lpstr>
      <vt:lpstr>PowerPoint Presentation</vt:lpstr>
      <vt:lpstr>Components of Web Infrastructure</vt:lpstr>
      <vt:lpstr>Components of Web Infrastructure: Client</vt:lpstr>
      <vt:lpstr>Components of Web Infrastructure: Firewall</vt:lpstr>
      <vt:lpstr>Components of Web Infrastructure: Web Server</vt:lpstr>
      <vt:lpstr>Components of Web Infrastructure: Web Application</vt:lpstr>
      <vt:lpstr>Components of Web Infrastructure: Database</vt:lpstr>
      <vt:lpstr>Web Infrastructure Security</vt:lpstr>
      <vt:lpstr>Web Vulnerabilities </vt:lpstr>
      <vt:lpstr>Popular Web Servers and Associated Vulnerabilities</vt:lpstr>
      <vt:lpstr>Popular Web Servers and Associated Vulnerabilities</vt:lpstr>
      <vt:lpstr>Popular Web Servers and Associated Vulnerabilities</vt:lpstr>
      <vt:lpstr>15 Minutes</vt:lpstr>
      <vt:lpstr>PowerPoint Presentation</vt:lpstr>
      <vt:lpstr>Client-Side and Server-Side  Attacks </vt:lpstr>
      <vt:lpstr>PowerPoint Presentation</vt:lpstr>
      <vt:lpstr>Client and Server Response Refresher</vt:lpstr>
      <vt:lpstr>Client-Side and Server-Side Attacks</vt:lpstr>
      <vt:lpstr>PowerPoint Presentation</vt:lpstr>
      <vt:lpstr>Prevalent Client Side Attacks</vt:lpstr>
      <vt:lpstr>Prevalent Client Side Attacks</vt:lpstr>
      <vt:lpstr>Prevalent Client Side Attacks</vt:lpstr>
      <vt:lpstr>Prevalent Client Side Attacks</vt:lpstr>
      <vt:lpstr>Prevalent Client Side Attacks</vt:lpstr>
      <vt:lpstr>Server-Side Attacks</vt:lpstr>
      <vt:lpstr>Prevalent Server-Side Attacks</vt:lpstr>
      <vt:lpstr>Risk Mitigation: Input sanitization</vt:lpstr>
      <vt:lpstr>Risk Mitigation: Input validation </vt:lpstr>
      <vt:lpstr>15 Minutes</vt:lpstr>
      <vt:lpstr>PowerPoint Presentation</vt:lpstr>
      <vt:lpstr>PowerPoint Presentation</vt:lpstr>
      <vt:lpstr>Reconnaissance  and Information Gathering</vt:lpstr>
      <vt:lpstr>The Hybrid Kill Chain</vt:lpstr>
      <vt:lpstr>Reconnaissance</vt:lpstr>
      <vt:lpstr>Reconnaissance </vt:lpstr>
      <vt:lpstr>Reconnaissance </vt:lpstr>
      <vt:lpstr>Social Engineering</vt:lpstr>
      <vt:lpstr>Hackers also use more advanced forms of information gathering.</vt:lpstr>
      <vt:lpstr>Web crawlers</vt:lpstr>
      <vt:lpstr>Web crawlers: robots.txt file</vt:lpstr>
      <vt:lpstr>robots.txt</vt:lpstr>
      <vt:lpstr>Bots</vt:lpstr>
      <vt:lpstr>WHOIS</vt:lpstr>
      <vt:lpstr>Whois Demo</vt:lpstr>
      <vt:lpstr>WHOIS Database</vt:lpstr>
      <vt:lpstr>Web Application Firewalls</vt:lpstr>
      <vt:lpstr>Web Application Firewalls </vt:lpstr>
      <vt:lpstr>WAFs can provide adversaries crucial information regarding the security posture of an organization’s web infrastructure. </vt:lpstr>
      <vt:lpstr>WAF Deployment</vt:lpstr>
      <vt:lpstr>WAF Analysis and Filtering</vt:lpstr>
      <vt:lpstr>Wafw00f </vt:lpstr>
      <vt:lpstr>Wafw00f  </vt:lpstr>
      <vt:lpstr>Wafw00f Demonstration</vt:lpstr>
      <vt:lpstr>Wafw00f Database</vt:lpstr>
      <vt:lpstr>15 Minutes</vt:lpstr>
      <vt:lpstr>PowerPoint Presentation</vt:lpstr>
      <vt:lpstr>Executing Attacks </vt:lpstr>
      <vt:lpstr>Stage 2: Execution</vt:lpstr>
      <vt:lpstr>Stage 2: Execution</vt:lpstr>
      <vt:lpstr>Parameter Tampering</vt:lpstr>
      <vt:lpstr>Parameter Tampering Demo Setup</vt:lpstr>
      <vt:lpstr>Parameter Tampering</vt:lpstr>
      <vt:lpstr>Parameter Tampering Hardening</vt:lpstr>
      <vt:lpstr>Path/Directory Traversal</vt:lpstr>
      <vt:lpstr>Path Traversal Demo Setup</vt:lpstr>
      <vt:lpstr>Path Traversal</vt:lpstr>
      <vt:lpstr>Path Traversal Mitigation</vt:lpstr>
      <vt:lpstr>Cross-Site Scripting (XSS)</vt:lpstr>
      <vt:lpstr>XSS Demo Setup</vt:lpstr>
      <vt:lpstr>Cross-Site Scripting</vt:lpstr>
      <vt:lpstr>XSS Mitigation</vt:lpstr>
      <vt:lpstr>20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Vulnerabilities and Hardening </dc:title>
  <cp:lastModifiedBy>Dan Schmidt</cp:lastModifiedBy>
  <cp:revision>1</cp:revision>
  <dcterms:modified xsi:type="dcterms:W3CDTF">2021-03-29T23:21:08Z</dcterms:modified>
</cp:coreProperties>
</file>